
<file path=[Content_Types].xml><?xml version="1.0" encoding="utf-8"?>
<Types xmlns="http://schemas.openxmlformats.org/package/2006/content-types">
  <Default Extension="3gp" ContentType="audio/3gpp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567" r:id="rId5"/>
    <p:sldId id="303" r:id="rId6"/>
    <p:sldId id="473" r:id="rId7"/>
    <p:sldId id="474" r:id="rId8"/>
    <p:sldId id="475" r:id="rId9"/>
    <p:sldId id="476" r:id="rId10"/>
    <p:sldId id="477" r:id="rId11"/>
    <p:sldId id="478" r:id="rId12"/>
    <p:sldId id="373" r:id="rId13"/>
    <p:sldId id="479" r:id="rId14"/>
    <p:sldId id="480" r:id="rId15"/>
    <p:sldId id="481" r:id="rId16"/>
    <p:sldId id="29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BFBFBF"/>
    <a:srgbClr val="A1B8E1"/>
    <a:srgbClr val="DCE6F2"/>
    <a:srgbClr val="002060"/>
    <a:srgbClr val="F381A4"/>
    <a:srgbClr val="FF979E"/>
    <a:srgbClr val="FF858E"/>
    <a:srgbClr val="FDE0D3"/>
    <a:srgbClr val="FBC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62C34B-51A3-49C2-81C2-F3335175A6FF}" v="277" dt="2023-03-25T14:17:27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webm>
</file>

<file path=ppt/media/media2.3g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  <a:effectLst/>
                <a:latin typeface="BookAntiqua"/>
                <a:ea typeface="Calibri" panose="020F0502020204030204" pitchFamily="34" charset="0"/>
                <a:cs typeface="Arial" panose="020B0604020202020204" pitchFamily="34" charset="0"/>
              </a:rPr>
              <a:t>Hello and welcome, in this video  we will start to dive into the components of the internal structure of transformers.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90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18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A7D6FBA8-A772-A57A-BD75-4629AF065E3F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F32DEF68-C7FD-E355-DDC1-6434E96A9620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5">
            <a:extLst>
              <a:ext uri="{FF2B5EF4-FFF2-40B4-BE49-F238E27FC236}">
                <a16:creationId xmlns:a16="http://schemas.microsoft.com/office/drawing/2014/main" id="{3168575C-7E4A-84F2-2237-56BE9B29C61B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BA65551F-85BF-84B4-D077-0475FA49DA4C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.xml"/><Relationship Id="rId4" Type="http://schemas.openxmlformats.org/officeDocument/2006/relationships/image" Target="../media/image1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3gp"/><Relationship Id="rId1" Type="http://schemas.microsoft.com/office/2007/relationships/media" Target="../media/media2.3g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C5A22-41CD-FACE-87DB-A8A09D297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7850" y="320195"/>
            <a:ext cx="5157787" cy="422779"/>
          </a:xfrm>
        </p:spPr>
        <p:txBody>
          <a:bodyPr/>
          <a:lstStyle/>
          <a:p>
            <a:pPr algn="ctr"/>
            <a:r>
              <a:rPr lang="en-US" dirty="0"/>
              <a:t>LM Transformers Based          Vs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36244A-7A6D-8A88-71BF-E6E236D5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378" y="1316771"/>
            <a:ext cx="5157787" cy="4906838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More powerful and more expressive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Learn from large amounts of data and capture the global context and long-range dependencies in natural language.</a:t>
            </a:r>
          </a:p>
          <a:p>
            <a:r>
              <a:rPr lang="en-US" dirty="0">
                <a:solidFill>
                  <a:srgbClr val="00B050"/>
                </a:solidFill>
              </a:rPr>
              <a:t>More efficient and scalable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Process the entire input and output sequences in parallel, rather than one token at a time, and use attention to focus on the most relevant parts of the sequences.</a:t>
            </a:r>
          </a:p>
          <a:p>
            <a:r>
              <a:rPr lang="en-US" dirty="0">
                <a:solidFill>
                  <a:srgbClr val="00B050"/>
                </a:solidFill>
              </a:rPr>
              <a:t>More versatile and adaptable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Pre-trained on general language data and fine-tuned for specific downstream tasks with minimal data and computation.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Example: BERT, GPT-3, and T5.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5FF08-641E-4786-2317-CC9F93317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7420" y="320195"/>
            <a:ext cx="5183188" cy="422779"/>
          </a:xfrm>
        </p:spPr>
        <p:txBody>
          <a:bodyPr/>
          <a:lstStyle/>
          <a:p>
            <a:pPr algn="ctr"/>
            <a:r>
              <a:rPr lang="en-US" dirty="0"/>
              <a:t>LM Non-Transformers Based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DD4D39-4B10-1F47-4AD3-A53BD9747B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150" y="1316771"/>
            <a:ext cx="5183188" cy="4906837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Less powerful and less expressive.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Rely on recurrent or convolutional layers that have a limited memory or receptive field and may struggle to handle long or noisy sequences.</a:t>
            </a:r>
          </a:p>
          <a:p>
            <a:r>
              <a:rPr lang="en-US" dirty="0">
                <a:solidFill>
                  <a:srgbClr val="00B050"/>
                </a:solidFill>
              </a:rPr>
              <a:t>Less efficient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Process the input and output sequences sequentially, which can be slow and memory-intensive, and may require more data and computation to achieve good results.</a:t>
            </a:r>
          </a:p>
          <a:p>
            <a:r>
              <a:rPr lang="en-US" dirty="0">
                <a:solidFill>
                  <a:srgbClr val="00B050"/>
                </a:solidFill>
              </a:rPr>
              <a:t>Less versatile and less adaptable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Usually trained from scratch for each task and may not generalize well to new domains or languages.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Example: RNN and LSTM models.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129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207"/>
    </mc:Choice>
    <mc:Fallback xmlns="">
      <p:transition spd="slow" advTm="107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F7B21-EB67-336E-F542-E135BF355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65" y="6848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How can we use Transformers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BE592-394E-8F7F-200A-6CE567D9519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Pre-training transformers </a:t>
            </a:r>
            <a:r>
              <a:rPr lang="en-US" sz="1600" dirty="0"/>
              <a:t>is the process of training a transformer model on a large and general corpus of text, such as Wikipedia or books, without any specific task or objective. </a:t>
            </a:r>
          </a:p>
          <a:p>
            <a:r>
              <a:rPr lang="en-US" sz="1600" dirty="0"/>
              <a:t>The goal of pre-training is to learn a general representation of natural language that can capture the syntax, semantics, and pragmatics of the language.</a:t>
            </a:r>
          </a:p>
          <a:p>
            <a:endParaRPr lang="en-US" sz="1600" dirty="0"/>
          </a:p>
          <a:p>
            <a:r>
              <a:rPr lang="en-US" sz="1600" b="1" dirty="0">
                <a:solidFill>
                  <a:srgbClr val="00B050"/>
                </a:solidFill>
              </a:rPr>
              <a:t>Fine-tuning transformers </a:t>
            </a:r>
            <a:r>
              <a:rPr lang="en-US" sz="1600" dirty="0"/>
              <a:t>is the process of adapting a pre-trained transformer model to a specific downstream task or domain, such as sentiment analysis or medical text. </a:t>
            </a:r>
          </a:p>
          <a:p>
            <a:r>
              <a:rPr lang="en-US" sz="1600" dirty="0"/>
              <a:t>The goal of fine-tuning is to leverage the general representation learned by the pre-trained model and adjust it to the specific task or domain.</a:t>
            </a:r>
          </a:p>
          <a:p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BB1042-2E61-7576-08EF-3FABE98398EE}"/>
              </a:ext>
            </a:extLst>
          </p:cNvPr>
          <p:cNvSpPr/>
          <p:nvPr/>
        </p:nvSpPr>
        <p:spPr>
          <a:xfrm>
            <a:off x="686565" y="4034636"/>
            <a:ext cx="2286000" cy="200977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Pre-Training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8F8399-4C13-F303-ACE9-4DD771BF495D}"/>
              </a:ext>
            </a:extLst>
          </p:cNvPr>
          <p:cNvSpPr/>
          <p:nvPr/>
        </p:nvSpPr>
        <p:spPr>
          <a:xfrm>
            <a:off x="4522771" y="4034636"/>
            <a:ext cx="2286000" cy="2009775"/>
          </a:xfrm>
          <a:prstGeom prst="rect">
            <a:avLst/>
          </a:prstGeom>
          <a:solidFill>
            <a:srgbClr val="A1B8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Fine-Tuning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39696A-7F09-E483-AD68-D669987BE24B}"/>
              </a:ext>
            </a:extLst>
          </p:cNvPr>
          <p:cNvSpPr/>
          <p:nvPr/>
        </p:nvSpPr>
        <p:spPr>
          <a:xfrm>
            <a:off x="8448826" y="4038243"/>
            <a:ext cx="2286000" cy="200977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Inference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8178591-D8F7-AD60-5A77-9FA8AA698C70}"/>
              </a:ext>
            </a:extLst>
          </p:cNvPr>
          <p:cNvSpPr/>
          <p:nvPr/>
        </p:nvSpPr>
        <p:spPr>
          <a:xfrm>
            <a:off x="824733" y="4786964"/>
            <a:ext cx="2071396" cy="457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Large unlabeled datasets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(e.g. Wikipedia, </a:t>
            </a:r>
            <a:r>
              <a:rPr lang="en-US" sz="1200" dirty="0" err="1">
                <a:solidFill>
                  <a:schemeClr val="tx1"/>
                </a:solidFill>
              </a:rPr>
              <a:t>bookCropus</a:t>
            </a:r>
            <a:r>
              <a:rPr lang="en-US" sz="12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FA1C1E1-8BDC-53BD-B1E5-825D2105B279}"/>
              </a:ext>
            </a:extLst>
          </p:cNvPr>
          <p:cNvSpPr/>
          <p:nvPr/>
        </p:nvSpPr>
        <p:spPr>
          <a:xfrm>
            <a:off x="811320" y="5454702"/>
            <a:ext cx="2071396" cy="457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Self-supervised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Training (hours to days)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4D4D40-7C87-7D7D-50A0-7BD8EC8205BB}"/>
              </a:ext>
            </a:extLst>
          </p:cNvPr>
          <p:cNvSpPr/>
          <p:nvPr/>
        </p:nvSpPr>
        <p:spPr>
          <a:xfrm>
            <a:off x="4630073" y="4697444"/>
            <a:ext cx="2071396" cy="570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Smaller labelled datasets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SQuAD,MNLI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/CMNLI,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Similarity)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AEB930-F34C-221C-0033-33B0CB64C80A}"/>
              </a:ext>
            </a:extLst>
          </p:cNvPr>
          <p:cNvSpPr/>
          <p:nvPr/>
        </p:nvSpPr>
        <p:spPr>
          <a:xfrm>
            <a:off x="4630073" y="5395891"/>
            <a:ext cx="2071396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Task-specific fine tuning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(minutes to hours)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D22F8154-8CD6-A339-40C7-6D30141A2B76}"/>
              </a:ext>
            </a:extLst>
          </p:cNvPr>
          <p:cNvSpPr/>
          <p:nvPr/>
        </p:nvSpPr>
        <p:spPr>
          <a:xfrm>
            <a:off x="3101972" y="4852945"/>
            <a:ext cx="1228714" cy="830357"/>
          </a:xfrm>
          <a:prstGeom prst="rightArrow">
            <a:avLst/>
          </a:prstGeom>
          <a:solidFill>
            <a:srgbClr val="DCE6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Pre-trained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Weights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F5912FCE-F5E6-780C-901C-DBAC20BC78C9}"/>
              </a:ext>
            </a:extLst>
          </p:cNvPr>
          <p:cNvSpPr/>
          <p:nvPr/>
        </p:nvSpPr>
        <p:spPr>
          <a:xfrm>
            <a:off x="7014441" y="4852945"/>
            <a:ext cx="1228714" cy="830357"/>
          </a:xfrm>
          <a:prstGeom prst="rightArrow">
            <a:avLst/>
          </a:prstGeom>
          <a:solidFill>
            <a:srgbClr val="DCE6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Fine-Tuned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Weights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630731-E7E7-BD61-E85B-A8E2EC164027}"/>
              </a:ext>
            </a:extLst>
          </p:cNvPr>
          <p:cNvSpPr/>
          <p:nvPr/>
        </p:nvSpPr>
        <p:spPr>
          <a:xfrm>
            <a:off x="8567388" y="4671081"/>
            <a:ext cx="2071396" cy="118200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Question Answering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Language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Name Entity Recognition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Sentiment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Summarization and more…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016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80"/>
    </mc:Choice>
    <mc:Fallback xmlns="">
      <p:transition spd="slow" advTm="71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4E02A-CD07-6E2C-698F-47BA5E43B0F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Pre-training and fine-tuning transformers are complementary techniques that can improve the performance and efficiency of natural language processing tasks.</a:t>
            </a:r>
          </a:p>
          <a:p>
            <a:r>
              <a:rPr lang="en-US" dirty="0"/>
              <a:t>Pre-training allows the model to learn from a large amount of unlabeled data and avoid overfitting to a specific task or domain. </a:t>
            </a:r>
          </a:p>
          <a:p>
            <a:r>
              <a:rPr lang="en-US" dirty="0"/>
              <a:t>Fine-tuning allows the model to adapt to the task or domain of interest and achieve better results than training from scratch.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61C6906-1EBB-14DC-CAC1-AECD22404C34}"/>
              </a:ext>
            </a:extLst>
          </p:cNvPr>
          <p:cNvSpPr txBox="1">
            <a:spLocks/>
          </p:cNvSpPr>
          <p:nvPr/>
        </p:nvSpPr>
        <p:spPr>
          <a:xfrm>
            <a:off x="686565" y="68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can we use Transformers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818F0B-8636-F69F-4E3D-2DEE1877C045}"/>
              </a:ext>
            </a:extLst>
          </p:cNvPr>
          <p:cNvSpPr/>
          <p:nvPr/>
        </p:nvSpPr>
        <p:spPr>
          <a:xfrm>
            <a:off x="686565" y="4034636"/>
            <a:ext cx="2286000" cy="200977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Pre-Training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2ABF4F-8329-5250-8155-64EA65CBA839}"/>
              </a:ext>
            </a:extLst>
          </p:cNvPr>
          <p:cNvSpPr/>
          <p:nvPr/>
        </p:nvSpPr>
        <p:spPr>
          <a:xfrm>
            <a:off x="4522771" y="4034636"/>
            <a:ext cx="2286000" cy="2009775"/>
          </a:xfrm>
          <a:prstGeom prst="rect">
            <a:avLst/>
          </a:prstGeom>
          <a:solidFill>
            <a:srgbClr val="A1B8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Fine-Tuning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CA294C-D2BF-A239-69A0-0E1BE5AFF2E8}"/>
              </a:ext>
            </a:extLst>
          </p:cNvPr>
          <p:cNvSpPr/>
          <p:nvPr/>
        </p:nvSpPr>
        <p:spPr>
          <a:xfrm>
            <a:off x="8448826" y="4038243"/>
            <a:ext cx="2286000" cy="200977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Inference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B9E7DF-4AF2-4261-DECE-B897778162DC}"/>
              </a:ext>
            </a:extLst>
          </p:cNvPr>
          <p:cNvSpPr/>
          <p:nvPr/>
        </p:nvSpPr>
        <p:spPr>
          <a:xfrm>
            <a:off x="811320" y="4755294"/>
            <a:ext cx="2071396" cy="457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Large unlabeled datasets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(e.g. Wikipedia, </a:t>
            </a:r>
            <a:r>
              <a:rPr lang="en-US" sz="1200" dirty="0" err="1">
                <a:solidFill>
                  <a:schemeClr val="tx1"/>
                </a:solidFill>
              </a:rPr>
              <a:t>bookCropus</a:t>
            </a:r>
            <a:r>
              <a:rPr lang="en-US" sz="12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8A3A49-DB48-A1AD-17BF-2648467E5D61}"/>
              </a:ext>
            </a:extLst>
          </p:cNvPr>
          <p:cNvSpPr/>
          <p:nvPr/>
        </p:nvSpPr>
        <p:spPr>
          <a:xfrm>
            <a:off x="797907" y="5423032"/>
            <a:ext cx="2071396" cy="4572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Self-supervised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Training (hours to days)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FB0D28-4B65-BC33-5DA4-3E09B6F7FFF6}"/>
              </a:ext>
            </a:extLst>
          </p:cNvPr>
          <p:cNvSpPr/>
          <p:nvPr/>
        </p:nvSpPr>
        <p:spPr>
          <a:xfrm>
            <a:off x="4630073" y="4697444"/>
            <a:ext cx="2071396" cy="570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Smaller labelled datasets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SQuAD,MNLI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/CMNLI,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Similarity)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33AE18-5263-C846-912A-854964BF133D}"/>
              </a:ext>
            </a:extLst>
          </p:cNvPr>
          <p:cNvSpPr/>
          <p:nvPr/>
        </p:nvSpPr>
        <p:spPr>
          <a:xfrm>
            <a:off x="4630073" y="5395891"/>
            <a:ext cx="2071396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Task-specific fine tuning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(minutes to hours)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E871449B-E9C9-F702-A4FB-0042C90E769D}"/>
              </a:ext>
            </a:extLst>
          </p:cNvPr>
          <p:cNvSpPr/>
          <p:nvPr/>
        </p:nvSpPr>
        <p:spPr>
          <a:xfrm>
            <a:off x="3101972" y="4852945"/>
            <a:ext cx="1228714" cy="830357"/>
          </a:xfrm>
          <a:prstGeom prst="rightArrow">
            <a:avLst/>
          </a:prstGeom>
          <a:solidFill>
            <a:srgbClr val="DCE6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Pre-trained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Weights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0F2780F9-492C-4FD0-4E73-545EDFFADC62}"/>
              </a:ext>
            </a:extLst>
          </p:cNvPr>
          <p:cNvSpPr/>
          <p:nvPr/>
        </p:nvSpPr>
        <p:spPr>
          <a:xfrm>
            <a:off x="7014441" y="4852945"/>
            <a:ext cx="1228714" cy="830357"/>
          </a:xfrm>
          <a:prstGeom prst="rightArrow">
            <a:avLst/>
          </a:prstGeom>
          <a:solidFill>
            <a:srgbClr val="DCE6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Fine-Tuned </a:t>
            </a:r>
          </a:p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Weights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F75ECB-C373-B74C-4275-89EA38F0BA29}"/>
              </a:ext>
            </a:extLst>
          </p:cNvPr>
          <p:cNvSpPr/>
          <p:nvPr/>
        </p:nvSpPr>
        <p:spPr>
          <a:xfrm>
            <a:off x="8567388" y="4671081"/>
            <a:ext cx="2071396" cy="118200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Question Answering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Language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Name Entity Recognition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Sentiment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Summarization and more…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91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41"/>
    </mc:Choice>
    <mc:Fallback xmlns="">
      <p:transition spd="slow" advTm="32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6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400" dirty="0"/>
              <a:t>What is Language Models (LM) ?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E890C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4 - ch 1 what is language models complete.unknown">
            <a:hlinkClick r:id="" action="ppaction://media"/>
            <a:extLst>
              <a:ext uri="{FF2B5EF4-FFF2-40B4-BE49-F238E27FC236}">
                <a16:creationId xmlns:a16="http://schemas.microsoft.com/office/drawing/2014/main" id="{8AF7486D-C165-ADF3-F6B3-2C85216DB9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22266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23"/>
    </mc:Choice>
    <mc:Fallback xmlns="">
      <p:transition spd="slow" advTm="10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F7D67-B5A1-BD90-B09E-C2CE0C27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85353-7CB0-BF81-A38D-1E82C710BB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 language model is a mathematical representation of a natural language</a:t>
            </a:r>
          </a:p>
          <a:p>
            <a:r>
              <a:rPr lang="en-US" dirty="0"/>
              <a:t> It assigns a probability to any sequence of words or characters in the language, based   </a:t>
            </a:r>
            <a:br>
              <a:rPr lang="en-US" dirty="0"/>
            </a:br>
            <a:r>
              <a:rPr lang="en-US" dirty="0"/>
              <a:t> on how likely it is to occur in real texts.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43603E-E157-A6C0-FDDC-2F4F47640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888" y="2529339"/>
            <a:ext cx="3975652" cy="4158799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F86F47-3C3A-491E-C7FE-50ACC6DBB390}"/>
              </a:ext>
            </a:extLst>
          </p:cNvPr>
          <p:cNvSpPr txBox="1"/>
          <p:nvPr/>
        </p:nvSpPr>
        <p:spPr>
          <a:xfrm>
            <a:off x="7116975" y="6619874"/>
            <a:ext cx="31890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BFBFB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https://blog.feedly.com/nlp-breakfast-2-the-rise-of-language-models/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132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46"/>
    </mc:Choice>
    <mc:Fallback xmlns="">
      <p:transition spd="slow" advTm="16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F7D67-B5A1-BD90-B09E-C2CE0C27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85353-7CB0-BF81-A38D-1E82C710BB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421" y="1185223"/>
            <a:ext cx="10231346" cy="5355727"/>
          </a:xfrm>
        </p:spPr>
        <p:txBody>
          <a:bodyPr/>
          <a:lstStyle/>
          <a:p>
            <a:r>
              <a:rPr lang="en-US" dirty="0"/>
              <a:t>A language model can be used for various purposes:</a:t>
            </a:r>
          </a:p>
          <a:p>
            <a:endParaRPr lang="en-US" dirty="0"/>
          </a:p>
          <a:p>
            <a:pPr lvl="1"/>
            <a:r>
              <a:rPr lang="en-US" sz="1600" dirty="0"/>
              <a:t> Generating new texts</a:t>
            </a:r>
          </a:p>
          <a:p>
            <a:pPr lvl="1"/>
            <a:r>
              <a:rPr lang="en-US" sz="1600" dirty="0"/>
              <a:t> Correcting spelling or grammar errors</a:t>
            </a:r>
          </a:p>
          <a:p>
            <a:pPr lvl="1"/>
            <a:r>
              <a:rPr lang="en-US" sz="1600" dirty="0"/>
              <a:t> Completing missing words or sentences</a:t>
            </a:r>
          </a:p>
          <a:p>
            <a:pPr lvl="1"/>
            <a:r>
              <a:rPr lang="en-US" sz="1600" dirty="0"/>
              <a:t> Summarizing</a:t>
            </a:r>
          </a:p>
          <a:p>
            <a:pPr lvl="1"/>
            <a:r>
              <a:rPr lang="en-US" sz="1600" dirty="0"/>
              <a:t> Translating</a:t>
            </a:r>
          </a:p>
          <a:p>
            <a:pPr lvl="1"/>
            <a:r>
              <a:rPr lang="en-US" sz="1600" dirty="0"/>
              <a:t> Answering questions. 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pic>
        <p:nvPicPr>
          <p:cNvPr id="1026" name="Picture 2" descr="Text Generators | Text Generation Using Python">
            <a:extLst>
              <a:ext uri="{FF2B5EF4-FFF2-40B4-BE49-F238E27FC236}">
                <a16:creationId xmlns:a16="http://schemas.microsoft.com/office/drawing/2014/main" id="{EDF90725-21B2-5839-8B78-B578F98FD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751" y="175576"/>
            <a:ext cx="2219827" cy="147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Correct Your Spelling and Grammatical Errors : 4 Steps -  Instructables">
            <a:extLst>
              <a:ext uri="{FF2B5EF4-FFF2-40B4-BE49-F238E27FC236}">
                <a16:creationId xmlns:a16="http://schemas.microsoft.com/office/drawing/2014/main" id="{584F4958-93E1-F4E3-9375-424DCFB51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7986" y="2098584"/>
            <a:ext cx="1774801" cy="149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mplete AI - Text Autocomplete for ChatGPT">
            <a:extLst>
              <a:ext uri="{FF2B5EF4-FFF2-40B4-BE49-F238E27FC236}">
                <a16:creationId xmlns:a16="http://schemas.microsoft.com/office/drawing/2014/main" id="{B6B4FC27-A0C2-BA81-A09C-BAD7F4BCA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5285" y="3991209"/>
            <a:ext cx="1969592" cy="1477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ief history of Text Summarization | by Prasasthy K B | Medium">
            <a:extLst>
              <a:ext uri="{FF2B5EF4-FFF2-40B4-BE49-F238E27FC236}">
                <a16:creationId xmlns:a16="http://schemas.microsoft.com/office/drawing/2014/main" id="{77E1708C-2AC9-C402-4CCF-8DC3F21EE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497" y="3863086"/>
            <a:ext cx="27717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ranslation | ML Kit | Google for Developers">
            <a:extLst>
              <a:ext uri="{FF2B5EF4-FFF2-40B4-BE49-F238E27FC236}">
                <a16:creationId xmlns:a16="http://schemas.microsoft.com/office/drawing/2014/main" id="{873E6FBB-504D-F12F-01CA-61B623FA4E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" t="13656" r="24357" b="-1036"/>
          <a:stretch/>
        </p:blipFill>
        <p:spPr bwMode="auto">
          <a:xfrm>
            <a:off x="3546055" y="4152558"/>
            <a:ext cx="3125188" cy="15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utomatic Question Answering. Querying Information from structured… | by  Yana Arbuzova | Towards Data Science">
            <a:extLst>
              <a:ext uri="{FF2B5EF4-FFF2-40B4-BE49-F238E27FC236}">
                <a16:creationId xmlns:a16="http://schemas.microsoft.com/office/drawing/2014/main" id="{EC6523BF-09C8-F4A1-9422-E00DCE1BE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85" y="4182114"/>
            <a:ext cx="2650068" cy="149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58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68"/>
    </mc:Choice>
    <mc:Fallback xmlns="">
      <p:transition spd="slow" advTm="36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A0FB0F9-8846-F030-8C84-DBB5C00B32DF}"/>
              </a:ext>
            </a:extLst>
          </p:cNvPr>
          <p:cNvSpPr/>
          <p:nvPr/>
        </p:nvSpPr>
        <p:spPr>
          <a:xfrm>
            <a:off x="4234661" y="3745062"/>
            <a:ext cx="544050" cy="226733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66FD9-85F3-4A84-8FF3-18A30BC5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Language Models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78A33-C1A2-353B-CC8A-F8A8489731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which is a type of machine learning algorithm that can learn from data.</a:t>
            </a:r>
          </a:p>
          <a:p>
            <a:r>
              <a:rPr lang="en-US" dirty="0"/>
              <a:t> A neural network consists of many interconnected units called neurons, which can perform simple calculations and pass information to each other.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3D4E75-23F8-3520-AA12-AF6932083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81253"/>
            <a:ext cx="952500" cy="952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73D5AEC-68D3-413D-7C42-B4297A8BBA5E}"/>
              </a:ext>
            </a:extLst>
          </p:cNvPr>
          <p:cNvSpPr/>
          <p:nvPr/>
        </p:nvSpPr>
        <p:spPr>
          <a:xfrm>
            <a:off x="2277179" y="4673762"/>
            <a:ext cx="1502228" cy="409939"/>
          </a:xfrm>
          <a:prstGeom prst="rect">
            <a:avLst/>
          </a:prstGeom>
          <a:solidFill>
            <a:srgbClr val="66AA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 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82A4E5E-2564-052B-F973-831E355B9F02}"/>
              </a:ext>
            </a:extLst>
          </p:cNvPr>
          <p:cNvSpPr/>
          <p:nvPr/>
        </p:nvSpPr>
        <p:spPr>
          <a:xfrm>
            <a:off x="4359498" y="3854422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101BE21-A4A8-9EF1-A76F-2AA1F0A8825A}"/>
              </a:ext>
            </a:extLst>
          </p:cNvPr>
          <p:cNvSpPr/>
          <p:nvPr/>
        </p:nvSpPr>
        <p:spPr>
          <a:xfrm>
            <a:off x="4359498" y="4292983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6DD52EB9-B0E9-3217-F2FB-D75AA528846C}"/>
              </a:ext>
            </a:extLst>
          </p:cNvPr>
          <p:cNvSpPr/>
          <p:nvPr/>
        </p:nvSpPr>
        <p:spPr>
          <a:xfrm>
            <a:off x="4359498" y="4731544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E1EB9BF5-7063-FFB4-5D7C-0C689D0D0CFF}"/>
              </a:ext>
            </a:extLst>
          </p:cNvPr>
          <p:cNvSpPr/>
          <p:nvPr/>
        </p:nvSpPr>
        <p:spPr>
          <a:xfrm>
            <a:off x="4359498" y="5151021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199B7DF-DBA3-D429-E109-A74A391109F4}"/>
              </a:ext>
            </a:extLst>
          </p:cNvPr>
          <p:cNvSpPr/>
          <p:nvPr/>
        </p:nvSpPr>
        <p:spPr>
          <a:xfrm>
            <a:off x="4359498" y="5592585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B3755DA0-7950-7891-01D8-CC061D12BB65}"/>
              </a:ext>
            </a:extLst>
          </p:cNvPr>
          <p:cNvSpPr/>
          <p:nvPr/>
        </p:nvSpPr>
        <p:spPr>
          <a:xfrm>
            <a:off x="5648366" y="401796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DE7659A7-95F2-3532-88E0-6617016A9592}"/>
              </a:ext>
            </a:extLst>
          </p:cNvPr>
          <p:cNvSpPr/>
          <p:nvPr/>
        </p:nvSpPr>
        <p:spPr>
          <a:xfrm>
            <a:off x="5648366" y="466187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A360F40C-A787-A56F-CFE9-1399ACE5807D}"/>
              </a:ext>
            </a:extLst>
          </p:cNvPr>
          <p:cNvSpPr/>
          <p:nvPr/>
        </p:nvSpPr>
        <p:spPr>
          <a:xfrm>
            <a:off x="5648366" y="532841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B12E0A04-076B-045F-7CE8-28EBBCDEC7E1}"/>
              </a:ext>
            </a:extLst>
          </p:cNvPr>
          <p:cNvSpPr/>
          <p:nvPr/>
        </p:nvSpPr>
        <p:spPr>
          <a:xfrm>
            <a:off x="6715198" y="401137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07004981-F501-FE0E-AA06-41C8413F5316}"/>
              </a:ext>
            </a:extLst>
          </p:cNvPr>
          <p:cNvSpPr/>
          <p:nvPr/>
        </p:nvSpPr>
        <p:spPr>
          <a:xfrm>
            <a:off x="6715198" y="465528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7FDBCB4-C453-AD8B-CDEF-CC90CD0E16DF}"/>
              </a:ext>
            </a:extLst>
          </p:cNvPr>
          <p:cNvSpPr/>
          <p:nvPr/>
        </p:nvSpPr>
        <p:spPr>
          <a:xfrm>
            <a:off x="6715198" y="532182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A489599-2D5F-A2C2-4753-EE38E1A92E7A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1883774" y="4857503"/>
            <a:ext cx="393405" cy="21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3A26AFB-3657-DE06-8173-34B563658B23}"/>
              </a:ext>
            </a:extLst>
          </p:cNvPr>
          <p:cNvCxnSpPr>
            <a:stCxn id="10" idx="6"/>
            <a:endCxn id="19" idx="2"/>
          </p:cNvCxnSpPr>
          <p:nvPr/>
        </p:nvCxnSpPr>
        <p:spPr>
          <a:xfrm>
            <a:off x="4653874" y="4001610"/>
            <a:ext cx="994492" cy="213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CA530-F6B1-6C3F-E368-95A2C0B885F9}"/>
              </a:ext>
            </a:extLst>
          </p:cNvPr>
          <p:cNvCxnSpPr>
            <a:endCxn id="19" idx="2"/>
          </p:cNvCxnSpPr>
          <p:nvPr/>
        </p:nvCxnSpPr>
        <p:spPr>
          <a:xfrm flipV="1">
            <a:off x="4653874" y="4215138"/>
            <a:ext cx="994492" cy="203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C399DC-9605-F37C-BCBB-E21416FA81A5}"/>
              </a:ext>
            </a:extLst>
          </p:cNvPr>
          <p:cNvCxnSpPr>
            <a:stCxn id="14" idx="6"/>
            <a:endCxn id="19" idx="2"/>
          </p:cNvCxnSpPr>
          <p:nvPr/>
        </p:nvCxnSpPr>
        <p:spPr>
          <a:xfrm flipV="1">
            <a:off x="4653874" y="4215138"/>
            <a:ext cx="994492" cy="663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89EA1DC-1BBA-60C2-E8D0-452E009CC2BA}"/>
              </a:ext>
            </a:extLst>
          </p:cNvPr>
          <p:cNvCxnSpPr>
            <a:stCxn id="15" idx="6"/>
            <a:endCxn id="19" idx="2"/>
          </p:cNvCxnSpPr>
          <p:nvPr/>
        </p:nvCxnSpPr>
        <p:spPr>
          <a:xfrm flipV="1">
            <a:off x="4653874" y="4215138"/>
            <a:ext cx="994492" cy="1083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87363AF-70FB-82E1-142C-B0E3B9B283C4}"/>
              </a:ext>
            </a:extLst>
          </p:cNvPr>
          <p:cNvCxnSpPr>
            <a:cxnSpLocks/>
            <a:stCxn id="16" idx="6"/>
            <a:endCxn id="19" idx="2"/>
          </p:cNvCxnSpPr>
          <p:nvPr/>
        </p:nvCxnSpPr>
        <p:spPr>
          <a:xfrm flipV="1">
            <a:off x="4653874" y="4215138"/>
            <a:ext cx="994492" cy="1524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65AB998-37DC-B794-512E-2AEEDA1D5696}"/>
              </a:ext>
            </a:extLst>
          </p:cNvPr>
          <p:cNvCxnSpPr>
            <a:stCxn id="10" idx="6"/>
            <a:endCxn id="20" idx="2"/>
          </p:cNvCxnSpPr>
          <p:nvPr/>
        </p:nvCxnSpPr>
        <p:spPr>
          <a:xfrm>
            <a:off x="4653874" y="4001610"/>
            <a:ext cx="994492" cy="857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8720C62-A641-5EEB-EB78-CBD4D31F4A0D}"/>
              </a:ext>
            </a:extLst>
          </p:cNvPr>
          <p:cNvCxnSpPr>
            <a:endCxn id="20" idx="2"/>
          </p:cNvCxnSpPr>
          <p:nvPr/>
        </p:nvCxnSpPr>
        <p:spPr>
          <a:xfrm>
            <a:off x="4653874" y="4437168"/>
            <a:ext cx="994492" cy="4218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A3E3447-8767-F113-D992-7BCEF0C17A39}"/>
              </a:ext>
            </a:extLst>
          </p:cNvPr>
          <p:cNvCxnSpPr>
            <a:stCxn id="14" idx="6"/>
            <a:endCxn id="20" idx="2"/>
          </p:cNvCxnSpPr>
          <p:nvPr/>
        </p:nvCxnSpPr>
        <p:spPr>
          <a:xfrm flipV="1">
            <a:off x="4653874" y="4859050"/>
            <a:ext cx="994492" cy="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7B9694C-D28C-C077-50CF-3B611865F9EE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437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FBEF881-4AFD-5A54-19E9-C987F8666016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8637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4C03A89-9898-6BCF-F785-69ECD6B0F4C3}"/>
              </a:ext>
            </a:extLst>
          </p:cNvPr>
          <p:cNvCxnSpPr>
            <a:endCxn id="21" idx="2"/>
          </p:cNvCxnSpPr>
          <p:nvPr/>
        </p:nvCxnSpPr>
        <p:spPr>
          <a:xfrm>
            <a:off x="4653874" y="4059252"/>
            <a:ext cx="994492" cy="14663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A708548-557A-6C37-0E46-750391CEBD33}"/>
              </a:ext>
            </a:extLst>
          </p:cNvPr>
          <p:cNvCxnSpPr>
            <a:stCxn id="12" idx="6"/>
            <a:endCxn id="21" idx="2"/>
          </p:cNvCxnSpPr>
          <p:nvPr/>
        </p:nvCxnSpPr>
        <p:spPr>
          <a:xfrm>
            <a:off x="4653874" y="4440171"/>
            <a:ext cx="994492" cy="10854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7CC260-BBF9-B8E3-EFD9-B6823A3B2135}"/>
              </a:ext>
            </a:extLst>
          </p:cNvPr>
          <p:cNvCxnSpPr>
            <a:stCxn id="14" idx="6"/>
            <a:endCxn id="21" idx="2"/>
          </p:cNvCxnSpPr>
          <p:nvPr/>
        </p:nvCxnSpPr>
        <p:spPr>
          <a:xfrm>
            <a:off x="4653874" y="4878732"/>
            <a:ext cx="994492" cy="646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6DEA2C-806D-2D99-7B87-3E45648E3AA3}"/>
              </a:ext>
            </a:extLst>
          </p:cNvPr>
          <p:cNvCxnSpPr>
            <a:endCxn id="21" idx="2"/>
          </p:cNvCxnSpPr>
          <p:nvPr/>
        </p:nvCxnSpPr>
        <p:spPr>
          <a:xfrm>
            <a:off x="4653874" y="5280932"/>
            <a:ext cx="994492" cy="244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36CDE4C-2C8C-AF65-2EE1-ECF0BD14E58C}"/>
              </a:ext>
            </a:extLst>
          </p:cNvPr>
          <p:cNvCxnSpPr>
            <a:stCxn id="16" idx="6"/>
            <a:endCxn id="21" idx="2"/>
          </p:cNvCxnSpPr>
          <p:nvPr/>
        </p:nvCxnSpPr>
        <p:spPr>
          <a:xfrm flipV="1">
            <a:off x="4653874" y="5525589"/>
            <a:ext cx="994492" cy="214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2C3DB97-8D01-2A64-6136-BF68A659230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3779407" y="4878732"/>
            <a:ext cx="455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1A2A0FF7-3808-8043-CA87-80B471EA1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91867"/>
            <a:ext cx="952500" cy="95250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9101904-B676-17F0-8BE5-BD99D574D866}"/>
              </a:ext>
            </a:extLst>
          </p:cNvPr>
          <p:cNvCxnSpPr>
            <a:stCxn id="19" idx="6"/>
            <a:endCxn id="22" idx="2"/>
          </p:cNvCxnSpPr>
          <p:nvPr/>
        </p:nvCxnSpPr>
        <p:spPr>
          <a:xfrm flipV="1">
            <a:off x="6042720" y="4208548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740C250-CBAB-CFBB-515F-B41AE56E7953}"/>
              </a:ext>
            </a:extLst>
          </p:cNvPr>
          <p:cNvCxnSpPr>
            <a:stCxn id="19" idx="6"/>
            <a:endCxn id="23" idx="2"/>
          </p:cNvCxnSpPr>
          <p:nvPr/>
        </p:nvCxnSpPr>
        <p:spPr>
          <a:xfrm>
            <a:off x="6042720" y="4215138"/>
            <a:ext cx="672478" cy="6373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84CCF6A-61AD-7FAB-7F55-C0FEFD7EE4A8}"/>
              </a:ext>
            </a:extLst>
          </p:cNvPr>
          <p:cNvCxnSpPr>
            <a:cxnSpLocks/>
            <a:stCxn id="19" idx="6"/>
            <a:endCxn id="24" idx="2"/>
          </p:cNvCxnSpPr>
          <p:nvPr/>
        </p:nvCxnSpPr>
        <p:spPr>
          <a:xfrm>
            <a:off x="6042720" y="4215138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05CD052-228C-D0A3-92C9-DD135E807FDE}"/>
              </a:ext>
            </a:extLst>
          </p:cNvPr>
          <p:cNvCxnSpPr>
            <a:stCxn id="20" idx="6"/>
            <a:endCxn id="22" idx="2"/>
          </p:cNvCxnSpPr>
          <p:nvPr/>
        </p:nvCxnSpPr>
        <p:spPr>
          <a:xfrm flipV="1">
            <a:off x="6042720" y="4208548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29E2929-957B-5AE0-509F-33F9A20A5716}"/>
              </a:ext>
            </a:extLst>
          </p:cNvPr>
          <p:cNvCxnSpPr>
            <a:stCxn id="21" idx="6"/>
            <a:endCxn id="22" idx="2"/>
          </p:cNvCxnSpPr>
          <p:nvPr/>
        </p:nvCxnSpPr>
        <p:spPr>
          <a:xfrm flipV="1">
            <a:off x="6042720" y="4208548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F1EFCB4-B0C0-E744-86E8-C13B9D135EC7}"/>
              </a:ext>
            </a:extLst>
          </p:cNvPr>
          <p:cNvCxnSpPr>
            <a:stCxn id="20" idx="6"/>
            <a:endCxn id="23" idx="2"/>
          </p:cNvCxnSpPr>
          <p:nvPr/>
        </p:nvCxnSpPr>
        <p:spPr>
          <a:xfrm flipV="1">
            <a:off x="6042720" y="4852460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463998-F57E-4740-8F6F-E373440A4EF4}"/>
              </a:ext>
            </a:extLst>
          </p:cNvPr>
          <p:cNvCxnSpPr>
            <a:stCxn id="21" idx="6"/>
            <a:endCxn id="24" idx="2"/>
          </p:cNvCxnSpPr>
          <p:nvPr/>
        </p:nvCxnSpPr>
        <p:spPr>
          <a:xfrm flipV="1">
            <a:off x="6042720" y="5518999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DAD0A78F-F225-5D66-AEC6-057DBC89CBB1}"/>
              </a:ext>
            </a:extLst>
          </p:cNvPr>
          <p:cNvCxnSpPr>
            <a:stCxn id="20" idx="6"/>
            <a:endCxn id="24" idx="2"/>
          </p:cNvCxnSpPr>
          <p:nvPr/>
        </p:nvCxnSpPr>
        <p:spPr>
          <a:xfrm>
            <a:off x="6042720" y="4859050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0D674FF-EC49-2BF5-BE5A-1B205AA32486}"/>
              </a:ext>
            </a:extLst>
          </p:cNvPr>
          <p:cNvCxnSpPr>
            <a:stCxn id="21" idx="6"/>
            <a:endCxn id="23" idx="2"/>
          </p:cNvCxnSpPr>
          <p:nvPr/>
        </p:nvCxnSpPr>
        <p:spPr>
          <a:xfrm flipV="1">
            <a:off x="6042720" y="4852460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Connector 82">
            <a:extLst>
              <a:ext uri="{FF2B5EF4-FFF2-40B4-BE49-F238E27FC236}">
                <a16:creationId xmlns:a16="http://schemas.microsoft.com/office/drawing/2014/main" id="{A135DC5B-8D22-0705-282F-81E228C88996}"/>
              </a:ext>
            </a:extLst>
          </p:cNvPr>
          <p:cNvSpPr/>
          <p:nvPr/>
        </p:nvSpPr>
        <p:spPr>
          <a:xfrm>
            <a:off x="7774201" y="4033916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Flowchart: Connector 83">
            <a:extLst>
              <a:ext uri="{FF2B5EF4-FFF2-40B4-BE49-F238E27FC236}">
                <a16:creationId xmlns:a16="http://schemas.microsoft.com/office/drawing/2014/main" id="{64B0C35A-5B20-309F-4FAE-D900F358E555}"/>
              </a:ext>
            </a:extLst>
          </p:cNvPr>
          <p:cNvSpPr/>
          <p:nvPr/>
        </p:nvSpPr>
        <p:spPr>
          <a:xfrm>
            <a:off x="7774201" y="4677828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Flowchart: Connector 84">
            <a:extLst>
              <a:ext uri="{FF2B5EF4-FFF2-40B4-BE49-F238E27FC236}">
                <a16:creationId xmlns:a16="http://schemas.microsoft.com/office/drawing/2014/main" id="{557661A3-6593-7712-23E2-0094292F4D61}"/>
              </a:ext>
            </a:extLst>
          </p:cNvPr>
          <p:cNvSpPr/>
          <p:nvPr/>
        </p:nvSpPr>
        <p:spPr>
          <a:xfrm>
            <a:off x="7774201" y="5344367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58B02EE-4FBD-E27F-C1AE-043A6CDAF61B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3186B4-2B83-F89E-9967-517AF846CB95}"/>
              </a:ext>
            </a:extLst>
          </p:cNvPr>
          <p:cNvCxnSpPr>
            <a:endCxn id="84" idx="2"/>
          </p:cNvCxnSpPr>
          <p:nvPr/>
        </p:nvCxnSpPr>
        <p:spPr>
          <a:xfrm>
            <a:off x="7101723" y="4237683"/>
            <a:ext cx="672478" cy="6373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23AD057-ECAF-8F9F-0D40-6B26A05A83A1}"/>
              </a:ext>
            </a:extLst>
          </p:cNvPr>
          <p:cNvCxnSpPr>
            <a:cxnSpLocks/>
            <a:endCxn id="85" idx="2"/>
          </p:cNvCxnSpPr>
          <p:nvPr/>
        </p:nvCxnSpPr>
        <p:spPr>
          <a:xfrm>
            <a:off x="7101723" y="4237683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6D890255-BBA0-8535-C788-B51004408BD7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629C60D-ABDE-F3F9-2D7B-F5CF835CAC4F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021A1D2-E25B-A660-0600-677F33183BE5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46D0B28-7979-C0AF-A81F-2DA4E4CE23A4}"/>
              </a:ext>
            </a:extLst>
          </p:cNvPr>
          <p:cNvCxnSpPr>
            <a:endCxn id="85" idx="2"/>
          </p:cNvCxnSpPr>
          <p:nvPr/>
        </p:nvCxnSpPr>
        <p:spPr>
          <a:xfrm flipV="1">
            <a:off x="7101723" y="5541544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EF4142D-4616-2B20-6947-196C25ECFD41}"/>
              </a:ext>
            </a:extLst>
          </p:cNvPr>
          <p:cNvCxnSpPr>
            <a:endCxn id="85" idx="2"/>
          </p:cNvCxnSpPr>
          <p:nvPr/>
        </p:nvCxnSpPr>
        <p:spPr>
          <a:xfrm>
            <a:off x="7101723" y="4881595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0EC19F3-3E25-6FC2-84AB-08FC057667AB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owchart: Connector 94">
            <a:extLst>
              <a:ext uri="{FF2B5EF4-FFF2-40B4-BE49-F238E27FC236}">
                <a16:creationId xmlns:a16="http://schemas.microsoft.com/office/drawing/2014/main" id="{3042C6D5-1FEC-8978-3C6C-3D5848919712}"/>
              </a:ext>
            </a:extLst>
          </p:cNvPr>
          <p:cNvSpPr/>
          <p:nvPr/>
        </p:nvSpPr>
        <p:spPr>
          <a:xfrm>
            <a:off x="8923129" y="4659934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05F7FF2-CA46-57EA-A8A4-96FAD3D99C23}"/>
              </a:ext>
            </a:extLst>
          </p:cNvPr>
          <p:cNvCxnSpPr>
            <a:stCxn id="83" idx="6"/>
            <a:endCxn id="95" idx="2"/>
          </p:cNvCxnSpPr>
          <p:nvPr/>
        </p:nvCxnSpPr>
        <p:spPr>
          <a:xfrm>
            <a:off x="8168555" y="4231093"/>
            <a:ext cx="754574" cy="626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A6D3483-310F-8EED-E5B0-CA02092FC70B}"/>
              </a:ext>
            </a:extLst>
          </p:cNvPr>
          <p:cNvCxnSpPr>
            <a:stCxn id="84" idx="6"/>
            <a:endCxn id="95" idx="2"/>
          </p:cNvCxnSpPr>
          <p:nvPr/>
        </p:nvCxnSpPr>
        <p:spPr>
          <a:xfrm flipV="1">
            <a:off x="8168555" y="4857111"/>
            <a:ext cx="754574" cy="178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92F30631-0232-16FD-7225-8A45B592B011}"/>
              </a:ext>
            </a:extLst>
          </p:cNvPr>
          <p:cNvCxnSpPr>
            <a:stCxn id="85" idx="6"/>
            <a:endCxn id="95" idx="2"/>
          </p:cNvCxnSpPr>
          <p:nvPr/>
        </p:nvCxnSpPr>
        <p:spPr>
          <a:xfrm flipV="1">
            <a:off x="8168555" y="4857111"/>
            <a:ext cx="754574" cy="684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6048A4EA-59A0-A77D-8ADF-386132B8A515}"/>
              </a:ext>
            </a:extLst>
          </p:cNvPr>
          <p:cNvSpPr txBox="1"/>
          <p:nvPr/>
        </p:nvSpPr>
        <p:spPr>
          <a:xfrm>
            <a:off x="3958485" y="6137502"/>
            <a:ext cx="109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Dense</a:t>
            </a:r>
          </a:p>
          <a:p>
            <a:pPr algn="ctr"/>
            <a:r>
              <a:rPr lang="en-US" sz="1400" dirty="0"/>
              <a:t>Embeddings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4385A1B-42FE-AA61-F26F-7FD9CE07B8B9}"/>
              </a:ext>
            </a:extLst>
          </p:cNvPr>
          <p:cNvSpPr txBox="1"/>
          <p:nvPr/>
        </p:nvSpPr>
        <p:spPr>
          <a:xfrm>
            <a:off x="1153988" y="5496326"/>
            <a:ext cx="811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Text file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263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4"/>
    </mc:Choice>
    <mc:Fallback xmlns="">
      <p:transition spd="slow" advTm="1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83" grpId="0" animBg="1"/>
      <p:bldP spid="84" grpId="0" animBg="1"/>
      <p:bldP spid="85" grpId="0" animBg="1"/>
      <p:bldP spid="9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A0FB0F9-8846-F030-8C84-DBB5C00B32DF}"/>
              </a:ext>
            </a:extLst>
          </p:cNvPr>
          <p:cNvSpPr/>
          <p:nvPr/>
        </p:nvSpPr>
        <p:spPr>
          <a:xfrm>
            <a:off x="4234661" y="3745062"/>
            <a:ext cx="544050" cy="226733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66FD9-85F3-4A84-8FF3-18A30BC5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Language Models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78A33-C1A2-353B-CC8A-F8A8489731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which is a type of machine learning algorithm that can learn from data.</a:t>
            </a:r>
          </a:p>
          <a:p>
            <a:r>
              <a:rPr lang="en-US" dirty="0"/>
              <a:t> A neural network consists of many interconnected units called neurons, which can perform simple calculations and pass information to each other.</a:t>
            </a:r>
          </a:p>
          <a:p>
            <a:r>
              <a:rPr lang="en-US" dirty="0"/>
              <a:t>By adjusting the connections and weights between the neurons.</a:t>
            </a:r>
          </a:p>
          <a:p>
            <a:r>
              <a:rPr lang="en-US" dirty="0"/>
              <a:t>the network can learn to approximate any function or pattern in the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3D4E75-23F8-3520-AA12-AF6932083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81253"/>
            <a:ext cx="952500" cy="952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73D5AEC-68D3-413D-7C42-B4297A8BBA5E}"/>
              </a:ext>
            </a:extLst>
          </p:cNvPr>
          <p:cNvSpPr/>
          <p:nvPr/>
        </p:nvSpPr>
        <p:spPr>
          <a:xfrm>
            <a:off x="2277179" y="4673762"/>
            <a:ext cx="1502228" cy="409939"/>
          </a:xfrm>
          <a:prstGeom prst="rect">
            <a:avLst/>
          </a:prstGeom>
          <a:solidFill>
            <a:srgbClr val="66AA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 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82A4E5E-2564-052B-F973-831E355B9F02}"/>
              </a:ext>
            </a:extLst>
          </p:cNvPr>
          <p:cNvSpPr/>
          <p:nvPr/>
        </p:nvSpPr>
        <p:spPr>
          <a:xfrm>
            <a:off x="4359498" y="3854422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101BE21-A4A8-9EF1-A76F-2AA1F0A8825A}"/>
              </a:ext>
            </a:extLst>
          </p:cNvPr>
          <p:cNvSpPr/>
          <p:nvPr/>
        </p:nvSpPr>
        <p:spPr>
          <a:xfrm>
            <a:off x="4359498" y="4292983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6DD52EB9-B0E9-3217-F2FB-D75AA528846C}"/>
              </a:ext>
            </a:extLst>
          </p:cNvPr>
          <p:cNvSpPr/>
          <p:nvPr/>
        </p:nvSpPr>
        <p:spPr>
          <a:xfrm>
            <a:off x="4359498" y="4731544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E1EB9BF5-7063-FFB4-5D7C-0C689D0D0CFF}"/>
              </a:ext>
            </a:extLst>
          </p:cNvPr>
          <p:cNvSpPr/>
          <p:nvPr/>
        </p:nvSpPr>
        <p:spPr>
          <a:xfrm>
            <a:off x="4359498" y="5151021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199B7DF-DBA3-D429-E109-A74A391109F4}"/>
              </a:ext>
            </a:extLst>
          </p:cNvPr>
          <p:cNvSpPr/>
          <p:nvPr/>
        </p:nvSpPr>
        <p:spPr>
          <a:xfrm>
            <a:off x="4359498" y="5592585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B3755DA0-7950-7891-01D8-CC061D12BB65}"/>
              </a:ext>
            </a:extLst>
          </p:cNvPr>
          <p:cNvSpPr/>
          <p:nvPr/>
        </p:nvSpPr>
        <p:spPr>
          <a:xfrm>
            <a:off x="5648366" y="401796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DE7659A7-95F2-3532-88E0-6617016A9592}"/>
              </a:ext>
            </a:extLst>
          </p:cNvPr>
          <p:cNvSpPr/>
          <p:nvPr/>
        </p:nvSpPr>
        <p:spPr>
          <a:xfrm>
            <a:off x="5648366" y="466187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A360F40C-A787-A56F-CFE9-1399ACE5807D}"/>
              </a:ext>
            </a:extLst>
          </p:cNvPr>
          <p:cNvSpPr/>
          <p:nvPr/>
        </p:nvSpPr>
        <p:spPr>
          <a:xfrm>
            <a:off x="5648366" y="532841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B12E0A04-076B-045F-7CE8-28EBBCDEC7E1}"/>
              </a:ext>
            </a:extLst>
          </p:cNvPr>
          <p:cNvSpPr/>
          <p:nvPr/>
        </p:nvSpPr>
        <p:spPr>
          <a:xfrm>
            <a:off x="6715198" y="401137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07004981-F501-FE0E-AA06-41C8413F5316}"/>
              </a:ext>
            </a:extLst>
          </p:cNvPr>
          <p:cNvSpPr/>
          <p:nvPr/>
        </p:nvSpPr>
        <p:spPr>
          <a:xfrm>
            <a:off x="6715198" y="465528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7FDBCB4-C453-AD8B-CDEF-CC90CD0E16DF}"/>
              </a:ext>
            </a:extLst>
          </p:cNvPr>
          <p:cNvSpPr/>
          <p:nvPr/>
        </p:nvSpPr>
        <p:spPr>
          <a:xfrm>
            <a:off x="6715198" y="532182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A489599-2D5F-A2C2-4753-EE38E1A92E7A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1883774" y="4857503"/>
            <a:ext cx="393405" cy="21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3A26AFB-3657-DE06-8173-34B563658B23}"/>
              </a:ext>
            </a:extLst>
          </p:cNvPr>
          <p:cNvCxnSpPr>
            <a:stCxn id="10" idx="6"/>
            <a:endCxn id="19" idx="2"/>
          </p:cNvCxnSpPr>
          <p:nvPr/>
        </p:nvCxnSpPr>
        <p:spPr>
          <a:xfrm>
            <a:off x="4653874" y="4001610"/>
            <a:ext cx="994492" cy="213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CA530-F6B1-6C3F-E368-95A2C0B885F9}"/>
              </a:ext>
            </a:extLst>
          </p:cNvPr>
          <p:cNvCxnSpPr>
            <a:endCxn id="19" idx="2"/>
          </p:cNvCxnSpPr>
          <p:nvPr/>
        </p:nvCxnSpPr>
        <p:spPr>
          <a:xfrm flipV="1">
            <a:off x="4653874" y="4215138"/>
            <a:ext cx="994492" cy="203879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C399DC-9605-F37C-BCBB-E21416FA81A5}"/>
              </a:ext>
            </a:extLst>
          </p:cNvPr>
          <p:cNvCxnSpPr>
            <a:stCxn id="14" idx="6"/>
            <a:endCxn id="19" idx="2"/>
          </p:cNvCxnSpPr>
          <p:nvPr/>
        </p:nvCxnSpPr>
        <p:spPr>
          <a:xfrm flipV="1">
            <a:off x="4653874" y="4215138"/>
            <a:ext cx="994492" cy="663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89EA1DC-1BBA-60C2-E8D0-452E009CC2BA}"/>
              </a:ext>
            </a:extLst>
          </p:cNvPr>
          <p:cNvCxnSpPr>
            <a:stCxn id="15" idx="6"/>
            <a:endCxn id="19" idx="2"/>
          </p:cNvCxnSpPr>
          <p:nvPr/>
        </p:nvCxnSpPr>
        <p:spPr>
          <a:xfrm flipV="1">
            <a:off x="4653874" y="4215138"/>
            <a:ext cx="994492" cy="1083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87363AF-70FB-82E1-142C-B0E3B9B283C4}"/>
              </a:ext>
            </a:extLst>
          </p:cNvPr>
          <p:cNvCxnSpPr>
            <a:cxnSpLocks/>
            <a:stCxn id="16" idx="6"/>
            <a:endCxn id="19" idx="2"/>
          </p:cNvCxnSpPr>
          <p:nvPr/>
        </p:nvCxnSpPr>
        <p:spPr>
          <a:xfrm flipV="1">
            <a:off x="4653874" y="4215138"/>
            <a:ext cx="994492" cy="1524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65AB998-37DC-B794-512E-2AEEDA1D5696}"/>
              </a:ext>
            </a:extLst>
          </p:cNvPr>
          <p:cNvCxnSpPr>
            <a:stCxn id="10" idx="6"/>
            <a:endCxn id="20" idx="2"/>
          </p:cNvCxnSpPr>
          <p:nvPr/>
        </p:nvCxnSpPr>
        <p:spPr>
          <a:xfrm>
            <a:off x="4653874" y="4001610"/>
            <a:ext cx="994492" cy="857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8720C62-A641-5EEB-EB78-CBD4D31F4A0D}"/>
              </a:ext>
            </a:extLst>
          </p:cNvPr>
          <p:cNvCxnSpPr>
            <a:endCxn id="20" idx="2"/>
          </p:cNvCxnSpPr>
          <p:nvPr/>
        </p:nvCxnSpPr>
        <p:spPr>
          <a:xfrm>
            <a:off x="4653874" y="4437168"/>
            <a:ext cx="994492" cy="4218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A3E3447-8767-F113-D992-7BCEF0C17A39}"/>
              </a:ext>
            </a:extLst>
          </p:cNvPr>
          <p:cNvCxnSpPr>
            <a:stCxn id="14" idx="6"/>
            <a:endCxn id="20" idx="2"/>
          </p:cNvCxnSpPr>
          <p:nvPr/>
        </p:nvCxnSpPr>
        <p:spPr>
          <a:xfrm flipV="1">
            <a:off x="4653874" y="4859050"/>
            <a:ext cx="994492" cy="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7B9694C-D28C-C077-50CF-3B611865F9EE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437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FBEF881-4AFD-5A54-19E9-C987F8666016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8637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4C03A89-9898-6BCF-F785-69ECD6B0F4C3}"/>
              </a:ext>
            </a:extLst>
          </p:cNvPr>
          <p:cNvCxnSpPr>
            <a:endCxn id="21" idx="2"/>
          </p:cNvCxnSpPr>
          <p:nvPr/>
        </p:nvCxnSpPr>
        <p:spPr>
          <a:xfrm>
            <a:off x="4653874" y="4059252"/>
            <a:ext cx="994492" cy="14663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A708548-557A-6C37-0E46-750391CEBD33}"/>
              </a:ext>
            </a:extLst>
          </p:cNvPr>
          <p:cNvCxnSpPr>
            <a:stCxn id="12" idx="6"/>
            <a:endCxn id="21" idx="2"/>
          </p:cNvCxnSpPr>
          <p:nvPr/>
        </p:nvCxnSpPr>
        <p:spPr>
          <a:xfrm>
            <a:off x="4653874" y="4440171"/>
            <a:ext cx="994492" cy="10854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7CC260-BBF9-B8E3-EFD9-B6823A3B2135}"/>
              </a:ext>
            </a:extLst>
          </p:cNvPr>
          <p:cNvCxnSpPr>
            <a:stCxn id="14" idx="6"/>
            <a:endCxn id="21" idx="2"/>
          </p:cNvCxnSpPr>
          <p:nvPr/>
        </p:nvCxnSpPr>
        <p:spPr>
          <a:xfrm>
            <a:off x="4653874" y="4878732"/>
            <a:ext cx="994492" cy="646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6DEA2C-806D-2D99-7B87-3E45648E3AA3}"/>
              </a:ext>
            </a:extLst>
          </p:cNvPr>
          <p:cNvCxnSpPr>
            <a:endCxn id="21" idx="2"/>
          </p:cNvCxnSpPr>
          <p:nvPr/>
        </p:nvCxnSpPr>
        <p:spPr>
          <a:xfrm>
            <a:off x="4653874" y="5280932"/>
            <a:ext cx="994492" cy="244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36CDE4C-2C8C-AF65-2EE1-ECF0BD14E58C}"/>
              </a:ext>
            </a:extLst>
          </p:cNvPr>
          <p:cNvCxnSpPr>
            <a:stCxn id="16" idx="6"/>
            <a:endCxn id="21" idx="2"/>
          </p:cNvCxnSpPr>
          <p:nvPr/>
        </p:nvCxnSpPr>
        <p:spPr>
          <a:xfrm flipV="1">
            <a:off x="4653874" y="5525589"/>
            <a:ext cx="994492" cy="214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2C3DB97-8D01-2A64-6136-BF68A659230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3779407" y="4878732"/>
            <a:ext cx="455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1A2A0FF7-3808-8043-CA87-80B471EA1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91867"/>
            <a:ext cx="952500" cy="95250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9101904-B676-17F0-8BE5-BD99D574D866}"/>
              </a:ext>
            </a:extLst>
          </p:cNvPr>
          <p:cNvCxnSpPr>
            <a:stCxn id="19" idx="6"/>
            <a:endCxn id="22" idx="2"/>
          </p:cNvCxnSpPr>
          <p:nvPr/>
        </p:nvCxnSpPr>
        <p:spPr>
          <a:xfrm flipV="1">
            <a:off x="6042720" y="4208548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740C250-CBAB-CFBB-515F-B41AE56E7953}"/>
              </a:ext>
            </a:extLst>
          </p:cNvPr>
          <p:cNvCxnSpPr>
            <a:stCxn id="19" idx="6"/>
            <a:endCxn id="23" idx="2"/>
          </p:cNvCxnSpPr>
          <p:nvPr/>
        </p:nvCxnSpPr>
        <p:spPr>
          <a:xfrm>
            <a:off x="6042720" y="4215138"/>
            <a:ext cx="672478" cy="6373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84CCF6A-61AD-7FAB-7F55-C0FEFD7EE4A8}"/>
              </a:ext>
            </a:extLst>
          </p:cNvPr>
          <p:cNvCxnSpPr>
            <a:cxnSpLocks/>
            <a:stCxn id="19" idx="6"/>
            <a:endCxn id="24" idx="2"/>
          </p:cNvCxnSpPr>
          <p:nvPr/>
        </p:nvCxnSpPr>
        <p:spPr>
          <a:xfrm>
            <a:off x="6042720" y="4215138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05CD052-228C-D0A3-92C9-DD135E807FDE}"/>
              </a:ext>
            </a:extLst>
          </p:cNvPr>
          <p:cNvCxnSpPr>
            <a:stCxn id="20" idx="6"/>
            <a:endCxn id="22" idx="2"/>
          </p:cNvCxnSpPr>
          <p:nvPr/>
        </p:nvCxnSpPr>
        <p:spPr>
          <a:xfrm flipV="1">
            <a:off x="6042720" y="4208548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29E2929-957B-5AE0-509F-33F9A20A5716}"/>
              </a:ext>
            </a:extLst>
          </p:cNvPr>
          <p:cNvCxnSpPr>
            <a:stCxn id="21" idx="6"/>
            <a:endCxn id="22" idx="2"/>
          </p:cNvCxnSpPr>
          <p:nvPr/>
        </p:nvCxnSpPr>
        <p:spPr>
          <a:xfrm flipV="1">
            <a:off x="6042720" y="4208548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F1EFCB4-B0C0-E744-86E8-C13B9D135EC7}"/>
              </a:ext>
            </a:extLst>
          </p:cNvPr>
          <p:cNvCxnSpPr>
            <a:stCxn id="20" idx="6"/>
            <a:endCxn id="23" idx="2"/>
          </p:cNvCxnSpPr>
          <p:nvPr/>
        </p:nvCxnSpPr>
        <p:spPr>
          <a:xfrm flipV="1">
            <a:off x="6042720" y="4852460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463998-F57E-4740-8F6F-E373440A4EF4}"/>
              </a:ext>
            </a:extLst>
          </p:cNvPr>
          <p:cNvCxnSpPr>
            <a:stCxn id="21" idx="6"/>
            <a:endCxn id="24" idx="2"/>
          </p:cNvCxnSpPr>
          <p:nvPr/>
        </p:nvCxnSpPr>
        <p:spPr>
          <a:xfrm flipV="1">
            <a:off x="6042720" y="5518999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DAD0A78F-F225-5D66-AEC6-057DBC89CBB1}"/>
              </a:ext>
            </a:extLst>
          </p:cNvPr>
          <p:cNvCxnSpPr>
            <a:stCxn id="20" idx="6"/>
            <a:endCxn id="24" idx="2"/>
          </p:cNvCxnSpPr>
          <p:nvPr/>
        </p:nvCxnSpPr>
        <p:spPr>
          <a:xfrm>
            <a:off x="6042720" y="4859050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0D674FF-EC49-2BF5-BE5A-1B205AA32486}"/>
              </a:ext>
            </a:extLst>
          </p:cNvPr>
          <p:cNvCxnSpPr>
            <a:stCxn id="21" idx="6"/>
            <a:endCxn id="23" idx="2"/>
          </p:cNvCxnSpPr>
          <p:nvPr/>
        </p:nvCxnSpPr>
        <p:spPr>
          <a:xfrm flipV="1">
            <a:off x="6042720" y="4852460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Connector 82">
            <a:extLst>
              <a:ext uri="{FF2B5EF4-FFF2-40B4-BE49-F238E27FC236}">
                <a16:creationId xmlns:a16="http://schemas.microsoft.com/office/drawing/2014/main" id="{A135DC5B-8D22-0705-282F-81E228C88996}"/>
              </a:ext>
            </a:extLst>
          </p:cNvPr>
          <p:cNvSpPr/>
          <p:nvPr/>
        </p:nvSpPr>
        <p:spPr>
          <a:xfrm>
            <a:off x="7774201" y="4033916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Flowchart: Connector 83">
            <a:extLst>
              <a:ext uri="{FF2B5EF4-FFF2-40B4-BE49-F238E27FC236}">
                <a16:creationId xmlns:a16="http://schemas.microsoft.com/office/drawing/2014/main" id="{64B0C35A-5B20-309F-4FAE-D900F358E555}"/>
              </a:ext>
            </a:extLst>
          </p:cNvPr>
          <p:cNvSpPr/>
          <p:nvPr/>
        </p:nvSpPr>
        <p:spPr>
          <a:xfrm>
            <a:off x="7774201" y="4677828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Flowchart: Connector 84">
            <a:extLst>
              <a:ext uri="{FF2B5EF4-FFF2-40B4-BE49-F238E27FC236}">
                <a16:creationId xmlns:a16="http://schemas.microsoft.com/office/drawing/2014/main" id="{557661A3-6593-7712-23E2-0094292F4D61}"/>
              </a:ext>
            </a:extLst>
          </p:cNvPr>
          <p:cNvSpPr/>
          <p:nvPr/>
        </p:nvSpPr>
        <p:spPr>
          <a:xfrm>
            <a:off x="7774201" y="5344367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58B02EE-4FBD-E27F-C1AE-043A6CDAF61B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3186B4-2B83-F89E-9967-517AF846CB95}"/>
              </a:ext>
            </a:extLst>
          </p:cNvPr>
          <p:cNvCxnSpPr>
            <a:endCxn id="84" idx="2"/>
          </p:cNvCxnSpPr>
          <p:nvPr/>
        </p:nvCxnSpPr>
        <p:spPr>
          <a:xfrm>
            <a:off x="7101723" y="4237683"/>
            <a:ext cx="672478" cy="63732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23AD057-ECAF-8F9F-0D40-6B26A05A83A1}"/>
              </a:ext>
            </a:extLst>
          </p:cNvPr>
          <p:cNvCxnSpPr>
            <a:cxnSpLocks/>
            <a:endCxn id="85" idx="2"/>
          </p:cNvCxnSpPr>
          <p:nvPr/>
        </p:nvCxnSpPr>
        <p:spPr>
          <a:xfrm>
            <a:off x="7101723" y="4237683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6D890255-BBA0-8535-C788-B51004408BD7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629C60D-ABDE-F3F9-2D7B-F5CF835CAC4F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021A1D2-E25B-A660-0600-677F33183BE5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46D0B28-7979-C0AF-A81F-2DA4E4CE23A4}"/>
              </a:ext>
            </a:extLst>
          </p:cNvPr>
          <p:cNvCxnSpPr>
            <a:endCxn id="85" idx="2"/>
          </p:cNvCxnSpPr>
          <p:nvPr/>
        </p:nvCxnSpPr>
        <p:spPr>
          <a:xfrm flipV="1">
            <a:off x="7101723" y="5541544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EF4142D-4616-2B20-6947-196C25ECFD41}"/>
              </a:ext>
            </a:extLst>
          </p:cNvPr>
          <p:cNvCxnSpPr>
            <a:endCxn id="85" idx="2"/>
          </p:cNvCxnSpPr>
          <p:nvPr/>
        </p:nvCxnSpPr>
        <p:spPr>
          <a:xfrm>
            <a:off x="7101723" y="4881595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0EC19F3-3E25-6FC2-84AB-08FC057667AB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owchart: Connector 94">
            <a:extLst>
              <a:ext uri="{FF2B5EF4-FFF2-40B4-BE49-F238E27FC236}">
                <a16:creationId xmlns:a16="http://schemas.microsoft.com/office/drawing/2014/main" id="{3042C6D5-1FEC-8978-3C6C-3D5848919712}"/>
              </a:ext>
            </a:extLst>
          </p:cNvPr>
          <p:cNvSpPr/>
          <p:nvPr/>
        </p:nvSpPr>
        <p:spPr>
          <a:xfrm>
            <a:off x="8923129" y="4659934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05F7FF2-CA46-57EA-A8A4-96FAD3D99C23}"/>
              </a:ext>
            </a:extLst>
          </p:cNvPr>
          <p:cNvCxnSpPr>
            <a:stCxn id="83" idx="6"/>
            <a:endCxn id="95" idx="2"/>
          </p:cNvCxnSpPr>
          <p:nvPr/>
        </p:nvCxnSpPr>
        <p:spPr>
          <a:xfrm>
            <a:off x="8168555" y="4231093"/>
            <a:ext cx="754574" cy="626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A6D3483-310F-8EED-E5B0-CA02092FC70B}"/>
              </a:ext>
            </a:extLst>
          </p:cNvPr>
          <p:cNvCxnSpPr>
            <a:stCxn id="84" idx="6"/>
            <a:endCxn id="95" idx="2"/>
          </p:cNvCxnSpPr>
          <p:nvPr/>
        </p:nvCxnSpPr>
        <p:spPr>
          <a:xfrm flipV="1">
            <a:off x="8168555" y="4857111"/>
            <a:ext cx="754574" cy="178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92F30631-0232-16FD-7225-8A45B592B011}"/>
              </a:ext>
            </a:extLst>
          </p:cNvPr>
          <p:cNvCxnSpPr>
            <a:stCxn id="85" idx="6"/>
            <a:endCxn id="95" idx="2"/>
          </p:cNvCxnSpPr>
          <p:nvPr/>
        </p:nvCxnSpPr>
        <p:spPr>
          <a:xfrm flipV="1">
            <a:off x="8168555" y="4857111"/>
            <a:ext cx="754574" cy="684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6048A4EA-59A0-A77D-8ADF-386132B8A515}"/>
              </a:ext>
            </a:extLst>
          </p:cNvPr>
          <p:cNvSpPr txBox="1"/>
          <p:nvPr/>
        </p:nvSpPr>
        <p:spPr>
          <a:xfrm>
            <a:off x="3958485" y="6137502"/>
            <a:ext cx="109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Dense</a:t>
            </a:r>
          </a:p>
          <a:p>
            <a:pPr algn="ctr"/>
            <a:r>
              <a:rPr lang="en-US" sz="1400" dirty="0"/>
              <a:t>Embeddings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4385A1B-42FE-AA61-F26F-7FD9CE07B8B9}"/>
              </a:ext>
            </a:extLst>
          </p:cNvPr>
          <p:cNvSpPr txBox="1"/>
          <p:nvPr/>
        </p:nvSpPr>
        <p:spPr>
          <a:xfrm>
            <a:off x="1153988" y="5496326"/>
            <a:ext cx="811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Text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C3D5B9-6A7A-4662-8A28-AB13BE541ED1}"/>
              </a:ext>
            </a:extLst>
          </p:cNvPr>
          <p:cNvSpPr txBox="1"/>
          <p:nvPr/>
        </p:nvSpPr>
        <p:spPr>
          <a:xfrm>
            <a:off x="8622250" y="5284808"/>
            <a:ext cx="109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Output</a:t>
            </a:r>
          </a:p>
          <a:p>
            <a:pPr algn="ctr"/>
            <a:r>
              <a:rPr lang="en-US" sz="1400" dirty="0"/>
              <a:t>Unit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B4EEA7-C988-6C09-4C73-F40EB42D93CA}"/>
              </a:ext>
            </a:extLst>
          </p:cNvPr>
          <p:cNvSpPr/>
          <p:nvPr/>
        </p:nvSpPr>
        <p:spPr>
          <a:xfrm>
            <a:off x="10203886" y="4005328"/>
            <a:ext cx="1758212" cy="266309"/>
          </a:xfrm>
          <a:prstGeom prst="roundRect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Sentiment Analysis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C4ABA24-FC69-29C2-4B52-34B35A26A875}"/>
              </a:ext>
            </a:extLst>
          </p:cNvPr>
          <p:cNvSpPr/>
          <p:nvPr/>
        </p:nvSpPr>
        <p:spPr>
          <a:xfrm>
            <a:off x="10215400" y="4409064"/>
            <a:ext cx="1758212" cy="266309"/>
          </a:xfrm>
          <a:prstGeom prst="roundRect">
            <a:avLst/>
          </a:prstGeom>
          <a:solidFill>
            <a:srgbClr val="66AA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Classification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366E5B1-0854-8AEE-DA14-40061E026F2B}"/>
              </a:ext>
            </a:extLst>
          </p:cNvPr>
          <p:cNvSpPr/>
          <p:nvPr/>
        </p:nvSpPr>
        <p:spPr>
          <a:xfrm>
            <a:off x="10220583" y="4794065"/>
            <a:ext cx="1758212" cy="266309"/>
          </a:xfrm>
          <a:prstGeom prst="roundRect">
            <a:avLst/>
          </a:prstGeom>
          <a:solidFill>
            <a:srgbClr val="A1B8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Topic Modeling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73E79F6-729D-8816-F816-32FF194C3AF2}"/>
              </a:ext>
            </a:extLst>
          </p:cNvPr>
          <p:cNvSpPr/>
          <p:nvPr/>
        </p:nvSpPr>
        <p:spPr>
          <a:xfrm>
            <a:off x="10225566" y="5233448"/>
            <a:ext cx="1758212" cy="26630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Translation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5D2EA5-8223-FC1F-7CF1-1905B45F47C5}"/>
              </a:ext>
            </a:extLst>
          </p:cNvPr>
          <p:cNvSpPr/>
          <p:nvPr/>
        </p:nvSpPr>
        <p:spPr>
          <a:xfrm>
            <a:off x="10225566" y="5690441"/>
            <a:ext cx="1758212" cy="266309"/>
          </a:xfrm>
          <a:prstGeom prst="roundRect">
            <a:avLst/>
          </a:prstGeom>
          <a:solidFill>
            <a:srgbClr val="F381A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....</a:t>
            </a:r>
          </a:p>
          <a:p>
            <a:pPr algn="ctr"/>
            <a:endParaRPr lang="en-US" sz="20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FC0BFB-EF05-2532-CE3C-3E8F6E32F512}"/>
              </a:ext>
            </a:extLst>
          </p:cNvPr>
          <p:cNvCxnSpPr>
            <a:stCxn id="95" idx="6"/>
            <a:endCxn id="5" idx="1"/>
          </p:cNvCxnSpPr>
          <p:nvPr/>
        </p:nvCxnSpPr>
        <p:spPr>
          <a:xfrm flipV="1">
            <a:off x="9317483" y="4138483"/>
            <a:ext cx="886403" cy="718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96BFAA-AF88-370B-F977-242751711D1F}"/>
              </a:ext>
            </a:extLst>
          </p:cNvPr>
          <p:cNvCxnSpPr>
            <a:stCxn id="95" idx="6"/>
            <a:endCxn id="6" idx="1"/>
          </p:cNvCxnSpPr>
          <p:nvPr/>
        </p:nvCxnSpPr>
        <p:spPr>
          <a:xfrm flipV="1">
            <a:off x="9317483" y="4542219"/>
            <a:ext cx="897917" cy="3148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73323BF-6E7A-6735-80A1-C79EC3DD913C}"/>
              </a:ext>
            </a:extLst>
          </p:cNvPr>
          <p:cNvCxnSpPr>
            <a:stCxn id="95" idx="6"/>
            <a:endCxn id="9" idx="1"/>
          </p:cNvCxnSpPr>
          <p:nvPr/>
        </p:nvCxnSpPr>
        <p:spPr>
          <a:xfrm>
            <a:off x="9317483" y="4857111"/>
            <a:ext cx="903100" cy="70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C769D00-1179-0815-A0A5-1C7FB8B880C0}"/>
              </a:ext>
            </a:extLst>
          </p:cNvPr>
          <p:cNvCxnSpPr>
            <a:stCxn id="95" idx="6"/>
            <a:endCxn id="11" idx="1"/>
          </p:cNvCxnSpPr>
          <p:nvPr/>
        </p:nvCxnSpPr>
        <p:spPr>
          <a:xfrm>
            <a:off x="9317483" y="4857111"/>
            <a:ext cx="908083" cy="509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1D6806F-3E8B-AC03-ED58-30E5D28846E6}"/>
              </a:ext>
            </a:extLst>
          </p:cNvPr>
          <p:cNvCxnSpPr>
            <a:stCxn id="95" idx="6"/>
            <a:endCxn id="13" idx="1"/>
          </p:cNvCxnSpPr>
          <p:nvPr/>
        </p:nvCxnSpPr>
        <p:spPr>
          <a:xfrm>
            <a:off x="9317483" y="4857111"/>
            <a:ext cx="908083" cy="966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56963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65"/>
    </mc:Choice>
    <mc:Fallback xmlns="">
      <p:transition spd="slow" advTm="21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F5F5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030A0"/>
                                      </p:to>
                                    </p:animClr>
                                    <p:set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D0CE"/>
                                      </p:to>
                                    </p:animClr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5F5F5"/>
                                      </p:to>
                                    </p:animClr>
                                    <p:set>
                                      <p:cBhvr>
                                        <p:cTn id="40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  <p:set>
                                      <p:cBhvr>
                                        <p:cTn id="44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70C0"/>
                                      </p:to>
                                    </p:animClr>
                                    <p:set>
                                      <p:cBhvr>
                                        <p:cTn id="4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D0D0CE"/>
                                      </p:to>
                                    </p:animClr>
                                    <p:set>
                                      <p:cBhvr>
                                        <p:cTn id="5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D0D0CE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9" grpId="0" animBg="1"/>
      <p:bldP spid="11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A0FB0F9-8846-F030-8C84-DBB5C00B32DF}"/>
              </a:ext>
            </a:extLst>
          </p:cNvPr>
          <p:cNvSpPr/>
          <p:nvPr/>
        </p:nvSpPr>
        <p:spPr>
          <a:xfrm>
            <a:off x="4234661" y="3745062"/>
            <a:ext cx="544050" cy="226733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66FD9-85F3-4A84-8FF3-18A30BC5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Language Models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78A33-C1A2-353B-CC8A-F8A8489731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Language is sequential and contextual; the meaning and probability of a word depend on its position and surrounding words in the text</a:t>
            </a:r>
          </a:p>
          <a:p>
            <a:r>
              <a:rPr lang="en-US" dirty="0"/>
              <a:t>Neural network needs to have some memory and attention mechanisms to capture these dependencies.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3D4E75-23F8-3520-AA12-AF6932083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81253"/>
            <a:ext cx="952500" cy="952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73D5AEC-68D3-413D-7C42-B4297A8BBA5E}"/>
              </a:ext>
            </a:extLst>
          </p:cNvPr>
          <p:cNvSpPr/>
          <p:nvPr/>
        </p:nvSpPr>
        <p:spPr>
          <a:xfrm>
            <a:off x="2277179" y="4673762"/>
            <a:ext cx="1502228" cy="409939"/>
          </a:xfrm>
          <a:prstGeom prst="rect">
            <a:avLst/>
          </a:prstGeom>
          <a:solidFill>
            <a:srgbClr val="66AA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 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82A4E5E-2564-052B-F973-831E355B9F02}"/>
              </a:ext>
            </a:extLst>
          </p:cNvPr>
          <p:cNvSpPr/>
          <p:nvPr/>
        </p:nvSpPr>
        <p:spPr>
          <a:xfrm>
            <a:off x="4359498" y="3854422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101BE21-A4A8-9EF1-A76F-2AA1F0A8825A}"/>
              </a:ext>
            </a:extLst>
          </p:cNvPr>
          <p:cNvSpPr/>
          <p:nvPr/>
        </p:nvSpPr>
        <p:spPr>
          <a:xfrm>
            <a:off x="4359498" y="4292983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6DD52EB9-B0E9-3217-F2FB-D75AA528846C}"/>
              </a:ext>
            </a:extLst>
          </p:cNvPr>
          <p:cNvSpPr/>
          <p:nvPr/>
        </p:nvSpPr>
        <p:spPr>
          <a:xfrm>
            <a:off x="4359498" y="4731544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E1EB9BF5-7063-FFB4-5D7C-0C689D0D0CFF}"/>
              </a:ext>
            </a:extLst>
          </p:cNvPr>
          <p:cNvSpPr/>
          <p:nvPr/>
        </p:nvSpPr>
        <p:spPr>
          <a:xfrm>
            <a:off x="4359498" y="5151021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199B7DF-DBA3-D429-E109-A74A391109F4}"/>
              </a:ext>
            </a:extLst>
          </p:cNvPr>
          <p:cNvSpPr/>
          <p:nvPr/>
        </p:nvSpPr>
        <p:spPr>
          <a:xfrm>
            <a:off x="4359498" y="5592585"/>
            <a:ext cx="294376" cy="294376"/>
          </a:xfrm>
          <a:prstGeom prst="flowChartConnector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B3755DA0-7950-7891-01D8-CC061D12BB65}"/>
              </a:ext>
            </a:extLst>
          </p:cNvPr>
          <p:cNvSpPr/>
          <p:nvPr/>
        </p:nvSpPr>
        <p:spPr>
          <a:xfrm>
            <a:off x="5648366" y="401796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DE7659A7-95F2-3532-88E0-6617016A9592}"/>
              </a:ext>
            </a:extLst>
          </p:cNvPr>
          <p:cNvSpPr/>
          <p:nvPr/>
        </p:nvSpPr>
        <p:spPr>
          <a:xfrm>
            <a:off x="5648366" y="466187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A360F40C-A787-A56F-CFE9-1399ACE5807D}"/>
              </a:ext>
            </a:extLst>
          </p:cNvPr>
          <p:cNvSpPr/>
          <p:nvPr/>
        </p:nvSpPr>
        <p:spPr>
          <a:xfrm>
            <a:off x="5648366" y="532841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B12E0A04-076B-045F-7CE8-28EBBCDEC7E1}"/>
              </a:ext>
            </a:extLst>
          </p:cNvPr>
          <p:cNvSpPr/>
          <p:nvPr/>
        </p:nvSpPr>
        <p:spPr>
          <a:xfrm>
            <a:off x="6715198" y="4011371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07004981-F501-FE0E-AA06-41C8413F5316}"/>
              </a:ext>
            </a:extLst>
          </p:cNvPr>
          <p:cNvSpPr/>
          <p:nvPr/>
        </p:nvSpPr>
        <p:spPr>
          <a:xfrm>
            <a:off x="6715198" y="4655283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B7FDBCB4-C453-AD8B-CDEF-CC90CD0E16DF}"/>
              </a:ext>
            </a:extLst>
          </p:cNvPr>
          <p:cNvSpPr/>
          <p:nvPr/>
        </p:nvSpPr>
        <p:spPr>
          <a:xfrm>
            <a:off x="6715198" y="5321822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A489599-2D5F-A2C2-4753-EE38E1A92E7A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1883774" y="4857503"/>
            <a:ext cx="393405" cy="21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3A26AFB-3657-DE06-8173-34B563658B23}"/>
              </a:ext>
            </a:extLst>
          </p:cNvPr>
          <p:cNvCxnSpPr>
            <a:stCxn id="10" idx="6"/>
            <a:endCxn id="19" idx="2"/>
          </p:cNvCxnSpPr>
          <p:nvPr/>
        </p:nvCxnSpPr>
        <p:spPr>
          <a:xfrm>
            <a:off x="4653874" y="4001610"/>
            <a:ext cx="994492" cy="213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7CA530-F6B1-6C3F-E368-95A2C0B885F9}"/>
              </a:ext>
            </a:extLst>
          </p:cNvPr>
          <p:cNvCxnSpPr>
            <a:endCxn id="19" idx="2"/>
          </p:cNvCxnSpPr>
          <p:nvPr/>
        </p:nvCxnSpPr>
        <p:spPr>
          <a:xfrm flipV="1">
            <a:off x="4653874" y="4215138"/>
            <a:ext cx="994492" cy="203879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C399DC-9605-F37C-BCBB-E21416FA81A5}"/>
              </a:ext>
            </a:extLst>
          </p:cNvPr>
          <p:cNvCxnSpPr>
            <a:stCxn id="14" idx="6"/>
            <a:endCxn id="19" idx="2"/>
          </p:cNvCxnSpPr>
          <p:nvPr/>
        </p:nvCxnSpPr>
        <p:spPr>
          <a:xfrm flipV="1">
            <a:off x="4653874" y="4215138"/>
            <a:ext cx="994492" cy="663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89EA1DC-1BBA-60C2-E8D0-452E009CC2BA}"/>
              </a:ext>
            </a:extLst>
          </p:cNvPr>
          <p:cNvCxnSpPr>
            <a:stCxn id="15" idx="6"/>
            <a:endCxn id="19" idx="2"/>
          </p:cNvCxnSpPr>
          <p:nvPr/>
        </p:nvCxnSpPr>
        <p:spPr>
          <a:xfrm flipV="1">
            <a:off x="4653874" y="4215138"/>
            <a:ext cx="994492" cy="1083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87363AF-70FB-82E1-142C-B0E3B9B283C4}"/>
              </a:ext>
            </a:extLst>
          </p:cNvPr>
          <p:cNvCxnSpPr>
            <a:cxnSpLocks/>
            <a:stCxn id="16" idx="6"/>
            <a:endCxn id="19" idx="2"/>
          </p:cNvCxnSpPr>
          <p:nvPr/>
        </p:nvCxnSpPr>
        <p:spPr>
          <a:xfrm flipV="1">
            <a:off x="4653874" y="4215138"/>
            <a:ext cx="994492" cy="1524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65AB998-37DC-B794-512E-2AEEDA1D5696}"/>
              </a:ext>
            </a:extLst>
          </p:cNvPr>
          <p:cNvCxnSpPr>
            <a:stCxn id="10" idx="6"/>
            <a:endCxn id="20" idx="2"/>
          </p:cNvCxnSpPr>
          <p:nvPr/>
        </p:nvCxnSpPr>
        <p:spPr>
          <a:xfrm>
            <a:off x="4653874" y="4001610"/>
            <a:ext cx="994492" cy="857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8720C62-A641-5EEB-EB78-CBD4D31F4A0D}"/>
              </a:ext>
            </a:extLst>
          </p:cNvPr>
          <p:cNvCxnSpPr>
            <a:endCxn id="20" idx="2"/>
          </p:cNvCxnSpPr>
          <p:nvPr/>
        </p:nvCxnSpPr>
        <p:spPr>
          <a:xfrm>
            <a:off x="4653874" y="4437168"/>
            <a:ext cx="994492" cy="4218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A3E3447-8767-F113-D992-7BCEF0C17A39}"/>
              </a:ext>
            </a:extLst>
          </p:cNvPr>
          <p:cNvCxnSpPr>
            <a:stCxn id="14" idx="6"/>
            <a:endCxn id="20" idx="2"/>
          </p:cNvCxnSpPr>
          <p:nvPr/>
        </p:nvCxnSpPr>
        <p:spPr>
          <a:xfrm flipV="1">
            <a:off x="4653874" y="4859050"/>
            <a:ext cx="994492" cy="19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7B9694C-D28C-C077-50CF-3B611865F9EE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437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FBEF881-4AFD-5A54-19E9-C987F8666016}"/>
              </a:ext>
            </a:extLst>
          </p:cNvPr>
          <p:cNvCxnSpPr>
            <a:endCxn id="20" idx="2"/>
          </p:cNvCxnSpPr>
          <p:nvPr/>
        </p:nvCxnSpPr>
        <p:spPr>
          <a:xfrm flipV="1">
            <a:off x="4653874" y="4859050"/>
            <a:ext cx="994492" cy="8637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4C03A89-9898-6BCF-F785-69ECD6B0F4C3}"/>
              </a:ext>
            </a:extLst>
          </p:cNvPr>
          <p:cNvCxnSpPr>
            <a:endCxn id="21" idx="2"/>
          </p:cNvCxnSpPr>
          <p:nvPr/>
        </p:nvCxnSpPr>
        <p:spPr>
          <a:xfrm>
            <a:off x="4653874" y="4059252"/>
            <a:ext cx="994492" cy="14663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A708548-557A-6C37-0E46-750391CEBD33}"/>
              </a:ext>
            </a:extLst>
          </p:cNvPr>
          <p:cNvCxnSpPr>
            <a:stCxn id="12" idx="6"/>
            <a:endCxn id="21" idx="2"/>
          </p:cNvCxnSpPr>
          <p:nvPr/>
        </p:nvCxnSpPr>
        <p:spPr>
          <a:xfrm>
            <a:off x="4653874" y="4440171"/>
            <a:ext cx="994492" cy="10854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37CC260-BBF9-B8E3-EFD9-B6823A3B2135}"/>
              </a:ext>
            </a:extLst>
          </p:cNvPr>
          <p:cNvCxnSpPr>
            <a:stCxn id="14" idx="6"/>
            <a:endCxn id="21" idx="2"/>
          </p:cNvCxnSpPr>
          <p:nvPr/>
        </p:nvCxnSpPr>
        <p:spPr>
          <a:xfrm>
            <a:off x="4653874" y="4878732"/>
            <a:ext cx="994492" cy="646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F6DEA2C-806D-2D99-7B87-3E45648E3AA3}"/>
              </a:ext>
            </a:extLst>
          </p:cNvPr>
          <p:cNvCxnSpPr>
            <a:endCxn id="21" idx="2"/>
          </p:cNvCxnSpPr>
          <p:nvPr/>
        </p:nvCxnSpPr>
        <p:spPr>
          <a:xfrm>
            <a:off x="4653874" y="5280932"/>
            <a:ext cx="994492" cy="244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36CDE4C-2C8C-AF65-2EE1-ECF0BD14E58C}"/>
              </a:ext>
            </a:extLst>
          </p:cNvPr>
          <p:cNvCxnSpPr>
            <a:stCxn id="16" idx="6"/>
            <a:endCxn id="21" idx="2"/>
          </p:cNvCxnSpPr>
          <p:nvPr/>
        </p:nvCxnSpPr>
        <p:spPr>
          <a:xfrm flipV="1">
            <a:off x="4653874" y="5525589"/>
            <a:ext cx="994492" cy="214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2C3DB97-8D01-2A64-6136-BF68A659230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3779407" y="4878732"/>
            <a:ext cx="455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1A2A0FF7-3808-8043-CA87-80B471EA1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74" y="4391867"/>
            <a:ext cx="952500" cy="952500"/>
          </a:xfrm>
          <a:prstGeom prst="rect">
            <a:avLst/>
          </a:prstGeom>
        </p:spPr>
      </p:pic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9101904-B676-17F0-8BE5-BD99D574D866}"/>
              </a:ext>
            </a:extLst>
          </p:cNvPr>
          <p:cNvCxnSpPr>
            <a:stCxn id="19" idx="6"/>
            <a:endCxn id="22" idx="2"/>
          </p:cNvCxnSpPr>
          <p:nvPr/>
        </p:nvCxnSpPr>
        <p:spPr>
          <a:xfrm flipV="1">
            <a:off x="6042720" y="4208548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740C250-CBAB-CFBB-515F-B41AE56E7953}"/>
              </a:ext>
            </a:extLst>
          </p:cNvPr>
          <p:cNvCxnSpPr>
            <a:stCxn id="19" idx="6"/>
            <a:endCxn id="23" idx="2"/>
          </p:cNvCxnSpPr>
          <p:nvPr/>
        </p:nvCxnSpPr>
        <p:spPr>
          <a:xfrm>
            <a:off x="6042720" y="4215138"/>
            <a:ext cx="672478" cy="6373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84CCF6A-61AD-7FAB-7F55-C0FEFD7EE4A8}"/>
              </a:ext>
            </a:extLst>
          </p:cNvPr>
          <p:cNvCxnSpPr>
            <a:cxnSpLocks/>
            <a:stCxn id="19" idx="6"/>
            <a:endCxn id="24" idx="2"/>
          </p:cNvCxnSpPr>
          <p:nvPr/>
        </p:nvCxnSpPr>
        <p:spPr>
          <a:xfrm>
            <a:off x="6042720" y="4215138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05CD052-228C-D0A3-92C9-DD135E807FDE}"/>
              </a:ext>
            </a:extLst>
          </p:cNvPr>
          <p:cNvCxnSpPr>
            <a:stCxn id="20" idx="6"/>
            <a:endCxn id="22" idx="2"/>
          </p:cNvCxnSpPr>
          <p:nvPr/>
        </p:nvCxnSpPr>
        <p:spPr>
          <a:xfrm flipV="1">
            <a:off x="6042720" y="4208548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29E2929-957B-5AE0-509F-33F9A20A5716}"/>
              </a:ext>
            </a:extLst>
          </p:cNvPr>
          <p:cNvCxnSpPr>
            <a:stCxn id="21" idx="6"/>
            <a:endCxn id="22" idx="2"/>
          </p:cNvCxnSpPr>
          <p:nvPr/>
        </p:nvCxnSpPr>
        <p:spPr>
          <a:xfrm flipV="1">
            <a:off x="6042720" y="4208548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F1EFCB4-B0C0-E744-86E8-C13B9D135EC7}"/>
              </a:ext>
            </a:extLst>
          </p:cNvPr>
          <p:cNvCxnSpPr>
            <a:stCxn id="20" idx="6"/>
            <a:endCxn id="23" idx="2"/>
          </p:cNvCxnSpPr>
          <p:nvPr/>
        </p:nvCxnSpPr>
        <p:spPr>
          <a:xfrm flipV="1">
            <a:off x="6042720" y="4852460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463998-F57E-4740-8F6F-E373440A4EF4}"/>
              </a:ext>
            </a:extLst>
          </p:cNvPr>
          <p:cNvCxnSpPr>
            <a:stCxn id="21" idx="6"/>
            <a:endCxn id="24" idx="2"/>
          </p:cNvCxnSpPr>
          <p:nvPr/>
        </p:nvCxnSpPr>
        <p:spPr>
          <a:xfrm flipV="1">
            <a:off x="6042720" y="5518999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DAD0A78F-F225-5D66-AEC6-057DBC89CBB1}"/>
              </a:ext>
            </a:extLst>
          </p:cNvPr>
          <p:cNvCxnSpPr>
            <a:stCxn id="20" idx="6"/>
            <a:endCxn id="24" idx="2"/>
          </p:cNvCxnSpPr>
          <p:nvPr/>
        </p:nvCxnSpPr>
        <p:spPr>
          <a:xfrm>
            <a:off x="6042720" y="4859050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0D674FF-EC49-2BF5-BE5A-1B205AA32486}"/>
              </a:ext>
            </a:extLst>
          </p:cNvPr>
          <p:cNvCxnSpPr>
            <a:stCxn id="21" idx="6"/>
            <a:endCxn id="23" idx="2"/>
          </p:cNvCxnSpPr>
          <p:nvPr/>
        </p:nvCxnSpPr>
        <p:spPr>
          <a:xfrm flipV="1">
            <a:off x="6042720" y="4852460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Connector 82">
            <a:extLst>
              <a:ext uri="{FF2B5EF4-FFF2-40B4-BE49-F238E27FC236}">
                <a16:creationId xmlns:a16="http://schemas.microsoft.com/office/drawing/2014/main" id="{A135DC5B-8D22-0705-282F-81E228C88996}"/>
              </a:ext>
            </a:extLst>
          </p:cNvPr>
          <p:cNvSpPr/>
          <p:nvPr/>
        </p:nvSpPr>
        <p:spPr>
          <a:xfrm>
            <a:off x="7774201" y="4033916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Flowchart: Connector 83">
            <a:extLst>
              <a:ext uri="{FF2B5EF4-FFF2-40B4-BE49-F238E27FC236}">
                <a16:creationId xmlns:a16="http://schemas.microsoft.com/office/drawing/2014/main" id="{64B0C35A-5B20-309F-4FAE-D900F358E555}"/>
              </a:ext>
            </a:extLst>
          </p:cNvPr>
          <p:cNvSpPr/>
          <p:nvPr/>
        </p:nvSpPr>
        <p:spPr>
          <a:xfrm>
            <a:off x="7774201" y="4677828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Flowchart: Connector 84">
            <a:extLst>
              <a:ext uri="{FF2B5EF4-FFF2-40B4-BE49-F238E27FC236}">
                <a16:creationId xmlns:a16="http://schemas.microsoft.com/office/drawing/2014/main" id="{557661A3-6593-7712-23E2-0094292F4D61}"/>
              </a:ext>
            </a:extLst>
          </p:cNvPr>
          <p:cNvSpPr/>
          <p:nvPr/>
        </p:nvSpPr>
        <p:spPr>
          <a:xfrm>
            <a:off x="7774201" y="5344367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58B02EE-4FBD-E27F-C1AE-043A6CDAF61B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3186B4-2B83-F89E-9967-517AF846CB95}"/>
              </a:ext>
            </a:extLst>
          </p:cNvPr>
          <p:cNvCxnSpPr>
            <a:endCxn id="84" idx="2"/>
          </p:cNvCxnSpPr>
          <p:nvPr/>
        </p:nvCxnSpPr>
        <p:spPr>
          <a:xfrm>
            <a:off x="7101723" y="4237683"/>
            <a:ext cx="672478" cy="637322"/>
          </a:xfrm>
          <a:prstGeom prst="line">
            <a:avLst/>
          </a:prstGeom>
          <a:ln>
            <a:solidFill>
              <a:srgbClr val="A1B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23AD057-ECAF-8F9F-0D40-6B26A05A83A1}"/>
              </a:ext>
            </a:extLst>
          </p:cNvPr>
          <p:cNvCxnSpPr>
            <a:cxnSpLocks/>
            <a:endCxn id="85" idx="2"/>
          </p:cNvCxnSpPr>
          <p:nvPr/>
        </p:nvCxnSpPr>
        <p:spPr>
          <a:xfrm>
            <a:off x="7101723" y="4237683"/>
            <a:ext cx="672478" cy="1303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6D890255-BBA0-8535-C788-B51004408BD7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650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629C60D-ABDE-F3F9-2D7B-F5CF835CAC4F}"/>
              </a:ext>
            </a:extLst>
          </p:cNvPr>
          <p:cNvCxnSpPr>
            <a:endCxn id="83" idx="2"/>
          </p:cNvCxnSpPr>
          <p:nvPr/>
        </p:nvCxnSpPr>
        <p:spPr>
          <a:xfrm flipV="1">
            <a:off x="7101723" y="4231093"/>
            <a:ext cx="672478" cy="1317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5021A1D2-E25B-A660-0600-677F33183BE5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46D0B28-7979-C0AF-A81F-2DA4E4CE23A4}"/>
              </a:ext>
            </a:extLst>
          </p:cNvPr>
          <p:cNvCxnSpPr>
            <a:endCxn id="85" idx="2"/>
          </p:cNvCxnSpPr>
          <p:nvPr/>
        </p:nvCxnSpPr>
        <p:spPr>
          <a:xfrm flipV="1">
            <a:off x="7101723" y="5541544"/>
            <a:ext cx="672478" cy="6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EF4142D-4616-2B20-6947-196C25ECFD41}"/>
              </a:ext>
            </a:extLst>
          </p:cNvPr>
          <p:cNvCxnSpPr>
            <a:endCxn id="85" idx="2"/>
          </p:cNvCxnSpPr>
          <p:nvPr/>
        </p:nvCxnSpPr>
        <p:spPr>
          <a:xfrm>
            <a:off x="7101723" y="4881595"/>
            <a:ext cx="672478" cy="659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0EC19F3-3E25-6FC2-84AB-08FC057667AB}"/>
              </a:ext>
            </a:extLst>
          </p:cNvPr>
          <p:cNvCxnSpPr>
            <a:endCxn id="84" idx="2"/>
          </p:cNvCxnSpPr>
          <p:nvPr/>
        </p:nvCxnSpPr>
        <p:spPr>
          <a:xfrm flipV="1">
            <a:off x="7101723" y="4875005"/>
            <a:ext cx="672478" cy="673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Flowchart: Connector 94">
            <a:extLst>
              <a:ext uri="{FF2B5EF4-FFF2-40B4-BE49-F238E27FC236}">
                <a16:creationId xmlns:a16="http://schemas.microsoft.com/office/drawing/2014/main" id="{3042C6D5-1FEC-8978-3C6C-3D5848919712}"/>
              </a:ext>
            </a:extLst>
          </p:cNvPr>
          <p:cNvSpPr/>
          <p:nvPr/>
        </p:nvSpPr>
        <p:spPr>
          <a:xfrm>
            <a:off x="8923129" y="4659934"/>
            <a:ext cx="394354" cy="394354"/>
          </a:xfrm>
          <a:prstGeom prst="flowChartConnector">
            <a:avLst/>
          </a:prstGeom>
          <a:solidFill>
            <a:srgbClr val="FFE2BB"/>
          </a:solidFill>
          <a:ln>
            <a:solidFill>
              <a:srgbClr val="FFE2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05F7FF2-CA46-57EA-A8A4-96FAD3D99C23}"/>
              </a:ext>
            </a:extLst>
          </p:cNvPr>
          <p:cNvCxnSpPr>
            <a:stCxn id="83" idx="6"/>
            <a:endCxn id="95" idx="2"/>
          </p:cNvCxnSpPr>
          <p:nvPr/>
        </p:nvCxnSpPr>
        <p:spPr>
          <a:xfrm>
            <a:off x="8168555" y="4231093"/>
            <a:ext cx="754574" cy="6260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A6D3483-310F-8EED-E5B0-CA02092FC70B}"/>
              </a:ext>
            </a:extLst>
          </p:cNvPr>
          <p:cNvCxnSpPr>
            <a:stCxn id="84" idx="6"/>
            <a:endCxn id="95" idx="2"/>
          </p:cNvCxnSpPr>
          <p:nvPr/>
        </p:nvCxnSpPr>
        <p:spPr>
          <a:xfrm flipV="1">
            <a:off x="8168555" y="4857111"/>
            <a:ext cx="754574" cy="178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92F30631-0232-16FD-7225-8A45B592B011}"/>
              </a:ext>
            </a:extLst>
          </p:cNvPr>
          <p:cNvCxnSpPr>
            <a:stCxn id="85" idx="6"/>
            <a:endCxn id="95" idx="2"/>
          </p:cNvCxnSpPr>
          <p:nvPr/>
        </p:nvCxnSpPr>
        <p:spPr>
          <a:xfrm flipV="1">
            <a:off x="8168555" y="4857111"/>
            <a:ext cx="754574" cy="684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6048A4EA-59A0-A77D-8ADF-386132B8A515}"/>
              </a:ext>
            </a:extLst>
          </p:cNvPr>
          <p:cNvSpPr txBox="1"/>
          <p:nvPr/>
        </p:nvSpPr>
        <p:spPr>
          <a:xfrm>
            <a:off x="3958485" y="6137502"/>
            <a:ext cx="109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Dense</a:t>
            </a:r>
          </a:p>
          <a:p>
            <a:pPr algn="ctr"/>
            <a:r>
              <a:rPr lang="en-US" sz="1400" dirty="0"/>
              <a:t>Embeddings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4385A1B-42FE-AA61-F26F-7FD9CE07B8B9}"/>
              </a:ext>
            </a:extLst>
          </p:cNvPr>
          <p:cNvSpPr txBox="1"/>
          <p:nvPr/>
        </p:nvSpPr>
        <p:spPr>
          <a:xfrm>
            <a:off x="1153988" y="5496326"/>
            <a:ext cx="811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Text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C3D5B9-6A7A-4662-8A28-AB13BE541ED1}"/>
              </a:ext>
            </a:extLst>
          </p:cNvPr>
          <p:cNvSpPr txBox="1"/>
          <p:nvPr/>
        </p:nvSpPr>
        <p:spPr>
          <a:xfrm>
            <a:off x="8622250" y="5284808"/>
            <a:ext cx="109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Output</a:t>
            </a:r>
          </a:p>
          <a:p>
            <a:pPr algn="ctr"/>
            <a:r>
              <a:rPr lang="en-US" sz="1400" dirty="0"/>
              <a:t>Unit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B4EEA7-C988-6C09-4C73-F40EB42D93CA}"/>
              </a:ext>
            </a:extLst>
          </p:cNvPr>
          <p:cNvSpPr/>
          <p:nvPr/>
        </p:nvSpPr>
        <p:spPr>
          <a:xfrm>
            <a:off x="10203886" y="4005328"/>
            <a:ext cx="1758212" cy="266309"/>
          </a:xfrm>
          <a:prstGeom prst="roundRect">
            <a:avLst/>
          </a:prstGeom>
          <a:solidFill>
            <a:srgbClr val="EB9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Sentiment Analysis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C4ABA24-FC69-29C2-4B52-34B35A26A875}"/>
              </a:ext>
            </a:extLst>
          </p:cNvPr>
          <p:cNvSpPr/>
          <p:nvPr/>
        </p:nvSpPr>
        <p:spPr>
          <a:xfrm>
            <a:off x="10215400" y="4409064"/>
            <a:ext cx="1758212" cy="266309"/>
          </a:xfrm>
          <a:prstGeom prst="roundRect">
            <a:avLst/>
          </a:prstGeom>
          <a:solidFill>
            <a:srgbClr val="66AA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Classification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366E5B1-0854-8AEE-DA14-40061E026F2B}"/>
              </a:ext>
            </a:extLst>
          </p:cNvPr>
          <p:cNvSpPr/>
          <p:nvPr/>
        </p:nvSpPr>
        <p:spPr>
          <a:xfrm>
            <a:off x="10220583" y="4794065"/>
            <a:ext cx="1758212" cy="266309"/>
          </a:xfrm>
          <a:prstGeom prst="roundRect">
            <a:avLst/>
          </a:prstGeom>
          <a:solidFill>
            <a:srgbClr val="A1B8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Topic Modeling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73E79F6-729D-8816-F816-32FF194C3AF2}"/>
              </a:ext>
            </a:extLst>
          </p:cNvPr>
          <p:cNvSpPr/>
          <p:nvPr/>
        </p:nvSpPr>
        <p:spPr>
          <a:xfrm>
            <a:off x="10225566" y="5233448"/>
            <a:ext cx="1758212" cy="26630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Translation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5D2EA5-8223-FC1F-7CF1-1905B45F47C5}"/>
              </a:ext>
            </a:extLst>
          </p:cNvPr>
          <p:cNvSpPr/>
          <p:nvPr/>
        </p:nvSpPr>
        <p:spPr>
          <a:xfrm>
            <a:off x="10225566" y="5690441"/>
            <a:ext cx="1758212" cy="266309"/>
          </a:xfrm>
          <a:prstGeom prst="roundRect">
            <a:avLst/>
          </a:prstGeom>
          <a:solidFill>
            <a:srgbClr val="F381A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....</a:t>
            </a:r>
          </a:p>
          <a:p>
            <a:pPr algn="ctr"/>
            <a:endParaRPr lang="en-US" sz="20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FC0BFB-EF05-2532-CE3C-3E8F6E32F512}"/>
              </a:ext>
            </a:extLst>
          </p:cNvPr>
          <p:cNvCxnSpPr>
            <a:stCxn id="95" idx="6"/>
            <a:endCxn id="5" idx="1"/>
          </p:cNvCxnSpPr>
          <p:nvPr/>
        </p:nvCxnSpPr>
        <p:spPr>
          <a:xfrm flipV="1">
            <a:off x="9317483" y="4138483"/>
            <a:ext cx="886403" cy="718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96BFAA-AF88-370B-F977-242751711D1F}"/>
              </a:ext>
            </a:extLst>
          </p:cNvPr>
          <p:cNvCxnSpPr>
            <a:stCxn id="95" idx="6"/>
            <a:endCxn id="6" idx="1"/>
          </p:cNvCxnSpPr>
          <p:nvPr/>
        </p:nvCxnSpPr>
        <p:spPr>
          <a:xfrm flipV="1">
            <a:off x="9317483" y="4542219"/>
            <a:ext cx="897917" cy="3148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73323BF-6E7A-6735-80A1-C79EC3DD913C}"/>
              </a:ext>
            </a:extLst>
          </p:cNvPr>
          <p:cNvCxnSpPr>
            <a:stCxn id="95" idx="6"/>
            <a:endCxn id="9" idx="1"/>
          </p:cNvCxnSpPr>
          <p:nvPr/>
        </p:nvCxnSpPr>
        <p:spPr>
          <a:xfrm>
            <a:off x="9317483" y="4857111"/>
            <a:ext cx="903100" cy="70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C769D00-1179-0815-A0A5-1C7FB8B880C0}"/>
              </a:ext>
            </a:extLst>
          </p:cNvPr>
          <p:cNvCxnSpPr>
            <a:stCxn id="95" idx="6"/>
            <a:endCxn id="11" idx="1"/>
          </p:cNvCxnSpPr>
          <p:nvPr/>
        </p:nvCxnSpPr>
        <p:spPr>
          <a:xfrm>
            <a:off x="9317483" y="4857111"/>
            <a:ext cx="908083" cy="509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1D6806F-3E8B-AC03-ED58-30E5D28846E6}"/>
              </a:ext>
            </a:extLst>
          </p:cNvPr>
          <p:cNvCxnSpPr>
            <a:stCxn id="95" idx="6"/>
            <a:endCxn id="13" idx="1"/>
          </p:cNvCxnSpPr>
          <p:nvPr/>
        </p:nvCxnSpPr>
        <p:spPr>
          <a:xfrm>
            <a:off x="9317483" y="4857111"/>
            <a:ext cx="908083" cy="966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04061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39"/>
    </mc:Choice>
    <mc:Fallback xmlns="">
      <p:transition spd="slow" advTm="20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A2871-05B5-314F-3C4E-BEB1D0326E4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Transformers are a type of neural network architecture. </a:t>
            </a:r>
          </a:p>
          <a:p>
            <a:r>
              <a:rPr lang="en-US" dirty="0"/>
              <a:t>They are designed to handle sequential data, such as text or speech, by using the attention mechanism.</a:t>
            </a:r>
          </a:p>
          <a:p>
            <a:r>
              <a:rPr lang="en-US" dirty="0"/>
              <a:t>The Attention allows the network to focus on the most relevant parts of the input and output sequences.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BAC3B7-994F-7D31-E6BE-90DF8C60DA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75" b="1198"/>
          <a:stretch/>
        </p:blipFill>
        <p:spPr bwMode="auto">
          <a:xfrm>
            <a:off x="3790765" y="2970638"/>
            <a:ext cx="4447713" cy="362872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095DD8-D1DA-3A57-0C43-561EE51AE93B}"/>
              </a:ext>
            </a:extLst>
          </p:cNvPr>
          <p:cNvSpPr txBox="1">
            <a:spLocks/>
          </p:cNvSpPr>
          <p:nvPr/>
        </p:nvSpPr>
        <p:spPr>
          <a:xfrm>
            <a:off x="996582" y="-819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Transformers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2606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42"/>
    </mc:Choice>
    <mc:Fallback xmlns="">
      <p:transition spd="slow" advTm="23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748415-0904-B755-4B3F-A7CFE939CF5A}"/>
              </a:ext>
            </a:extLst>
          </p:cNvPr>
          <p:cNvSpPr txBox="1"/>
          <p:nvPr/>
        </p:nvSpPr>
        <p:spPr>
          <a:xfrm>
            <a:off x="2527496" y="2197766"/>
            <a:ext cx="8107094" cy="766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rPr>
              <a:t>what makes you choose transformers LM rather than Non-Transformers LM in performing your NLP task? 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9D270A6-D5DE-741C-A56C-A8B7C564F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496" y="4965920"/>
            <a:ext cx="1777218" cy="1777218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684C0B1B-2597-5CC4-2820-2D7448D4750D}"/>
              </a:ext>
            </a:extLst>
          </p:cNvPr>
          <p:cNvSpPr/>
          <p:nvPr/>
        </p:nvSpPr>
        <p:spPr>
          <a:xfrm>
            <a:off x="1674056" y="281353"/>
            <a:ext cx="9462868" cy="4501662"/>
          </a:xfrm>
          <a:prstGeom prst="cloudCallout">
            <a:avLst/>
          </a:prstGeom>
          <a:noFill/>
          <a:ln>
            <a:solidFill>
              <a:srgbClr val="F38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22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70"/>
    </mc:Choice>
    <mc:Fallback xmlns="">
      <p:transition spd="slow" advTm="9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5.2|12.1|16.9|7.4|6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0.3|9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5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4.1|0.6|1|0.7|1.1|1.6|2.1|0.6|1.3|0.7|1.4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7.1|1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|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3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|2.9|9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4|9.3|4.6|12.8|2.6|13.6|1.6|14.5|3.8|10.7|6.2|7.8|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Props1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31144</TotalTime>
  <Words>868</Words>
  <Application>Microsoft Office PowerPoint</Application>
  <PresentationFormat>Widescreen</PresentationFormat>
  <Paragraphs>155</Paragraphs>
  <Slides>13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BookAntiqua</vt:lpstr>
      <vt:lpstr>Calibri</vt:lpstr>
      <vt:lpstr>Daytona</vt:lpstr>
      <vt:lpstr>Gill Sans MT</vt:lpstr>
      <vt:lpstr>Wingdings</vt:lpstr>
      <vt:lpstr>Office Theme</vt:lpstr>
      <vt:lpstr>PowerPoint Presentation</vt:lpstr>
      <vt:lpstr>What is Language Models (LM) ?</vt:lpstr>
      <vt:lpstr>Language Models</vt:lpstr>
      <vt:lpstr>Language Models</vt:lpstr>
      <vt:lpstr>How Language Models work?</vt:lpstr>
      <vt:lpstr>How Language Models work?</vt:lpstr>
      <vt:lpstr>How Language Models work?</vt:lpstr>
      <vt:lpstr>PowerPoint Presentation</vt:lpstr>
      <vt:lpstr>PowerPoint Presentation</vt:lpstr>
      <vt:lpstr>PowerPoint Presentation</vt:lpstr>
      <vt:lpstr>How can we use Transformers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100</cp:revision>
  <dcterms:created xsi:type="dcterms:W3CDTF">2023-03-23T08:35:56Z</dcterms:created>
  <dcterms:modified xsi:type="dcterms:W3CDTF">2025-02-25T21:06:10Z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